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0" r:id="rId4"/>
  </p:sldMasterIdLst>
  <p:notesMasterIdLst>
    <p:notesMasterId r:id="rId34"/>
  </p:notesMasterIdLst>
  <p:handoutMasterIdLst>
    <p:handoutMasterId r:id="rId35"/>
  </p:handoutMasterIdLst>
  <p:sldIdLst>
    <p:sldId id="362" r:id="rId5"/>
    <p:sldId id="589" r:id="rId6"/>
    <p:sldId id="577" r:id="rId7"/>
    <p:sldId id="552" r:id="rId8"/>
    <p:sldId id="579" r:id="rId9"/>
    <p:sldId id="519" r:id="rId10"/>
    <p:sldId id="598" r:id="rId11"/>
    <p:sldId id="575" r:id="rId12"/>
    <p:sldId id="563" r:id="rId13"/>
    <p:sldId id="595" r:id="rId14"/>
    <p:sldId id="594" r:id="rId15"/>
    <p:sldId id="597" r:id="rId16"/>
    <p:sldId id="528" r:id="rId17"/>
    <p:sldId id="525" r:id="rId18"/>
    <p:sldId id="538" r:id="rId19"/>
    <p:sldId id="583" r:id="rId20"/>
    <p:sldId id="592" r:id="rId21"/>
    <p:sldId id="599" r:id="rId22"/>
    <p:sldId id="600" r:id="rId23"/>
    <p:sldId id="601" r:id="rId24"/>
    <p:sldId id="602" r:id="rId25"/>
    <p:sldId id="611" r:id="rId26"/>
    <p:sldId id="612" r:id="rId27"/>
    <p:sldId id="613" r:id="rId28"/>
    <p:sldId id="614" r:id="rId29"/>
    <p:sldId id="607" r:id="rId30"/>
    <p:sldId id="608" r:id="rId31"/>
    <p:sldId id="610" r:id="rId32"/>
    <p:sldId id="615" r:id="rId3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os Frederico Bastarz" initials="CFB" lastIdx="8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FF99"/>
    <a:srgbClr val="FF3300"/>
    <a:srgbClr val="CCECFF"/>
    <a:srgbClr val="FFCC66"/>
    <a:srgbClr val="003399"/>
    <a:srgbClr val="FF9999"/>
    <a:srgbClr val="00CC66"/>
    <a:srgbClr val="D85E28"/>
    <a:srgbClr val="A5002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015" autoAdjust="0"/>
    <p:restoredTop sz="94280" autoAdjust="0"/>
  </p:normalViewPr>
  <p:slideViewPr>
    <p:cSldViewPr snapToGrid="0">
      <p:cViewPr varScale="1">
        <p:scale>
          <a:sx n="54" d="100"/>
          <a:sy n="54" d="100"/>
        </p:scale>
        <p:origin x="-1066" y="-67"/>
      </p:cViewPr>
      <p:guideLst>
        <p:guide orient="horz" pos="2160"/>
        <p:guide pos="2880"/>
      </p:guideLst>
    </p:cSldViewPr>
  </p:slideViewPr>
  <p:outlineViewPr>
    <p:cViewPr>
      <p:scale>
        <a:sx n="33" d="100"/>
        <a:sy n="33" d="100"/>
      </p:scale>
      <p:origin x="0" y="-732"/>
    </p:cViewPr>
  </p:outlineViewPr>
  <p:notesTextViewPr>
    <p:cViewPr>
      <p:scale>
        <a:sx n="100" d="100"/>
        <a:sy n="100" d="100"/>
      </p:scale>
      <p:origin x="0" y="0"/>
    </p:cViewPr>
  </p:notesTextViewPr>
  <p:sorterViewPr>
    <p:cViewPr>
      <p:scale>
        <a:sx n="100" d="100"/>
        <a:sy n="100" d="100"/>
      </p:scale>
      <p:origin x="0" y="1302"/>
    </p:cViewPr>
  </p:sorterViewPr>
  <p:notesViewPr>
    <p:cSldViewPr snapToGrid="0">
      <p:cViewPr varScale="1">
        <p:scale>
          <a:sx n="54" d="100"/>
          <a:sy n="54" d="100"/>
        </p:scale>
        <p:origin x="-288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FC2A798B-C1E2-4DA4-96CF-16EEDE63A150}" type="datetimeFigureOut">
              <a:rPr lang="el-GR"/>
              <a:pPr>
                <a:defRPr/>
              </a:pPr>
              <a:t>27/11/2018</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4A42B76E-D452-4A8C-B13C-CAB5C3C80309}" type="slidenum">
              <a:rPr lang="el-GR"/>
              <a:pPr>
                <a:defRPr/>
              </a:pPr>
              <a:t>‹#›</a:t>
            </a:fld>
            <a:endParaRPr lang="el-GR"/>
          </a:p>
        </p:txBody>
      </p:sp>
    </p:spTree>
    <p:extLst>
      <p:ext uri="{BB962C8B-B14F-4D97-AF65-F5344CB8AC3E}">
        <p14:creationId xmlns:p14="http://schemas.microsoft.com/office/powerpoint/2010/main" xmlns="" val="37436309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de-DE"/>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158E09A7-9096-454C-A0BB-F017836B8E6D}" type="slidenum">
              <a:rPr lang="de-DE"/>
              <a:pPr>
                <a:defRPr/>
              </a:pPr>
              <a:t>‹#›</a:t>
            </a:fld>
            <a:endParaRPr lang="de-DE"/>
          </a:p>
        </p:txBody>
      </p:sp>
    </p:spTree>
    <p:extLst>
      <p:ext uri="{BB962C8B-B14F-4D97-AF65-F5344CB8AC3E}">
        <p14:creationId xmlns:p14="http://schemas.microsoft.com/office/powerpoint/2010/main" xmlns="" val="152685408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824" tIns="47416" rIns="94824" bIns="47416" anchor="b"/>
          <a:lstStyle>
            <a:lvl1pPr defTabSz="947738" eaLnBrk="0" hangingPunct="0">
              <a:defRPr sz="2000">
                <a:solidFill>
                  <a:schemeClr val="tx1"/>
                </a:solidFill>
                <a:latin typeface="Arial" charset="0"/>
              </a:defRPr>
            </a:lvl1pPr>
            <a:lvl2pPr marL="742950" indent="-285750" defTabSz="947738" eaLnBrk="0" hangingPunct="0">
              <a:defRPr sz="2000">
                <a:solidFill>
                  <a:schemeClr val="tx1"/>
                </a:solidFill>
                <a:latin typeface="Arial" charset="0"/>
              </a:defRPr>
            </a:lvl2pPr>
            <a:lvl3pPr marL="1143000" indent="-228600" defTabSz="947738" eaLnBrk="0" hangingPunct="0">
              <a:defRPr sz="2000">
                <a:solidFill>
                  <a:schemeClr val="tx1"/>
                </a:solidFill>
                <a:latin typeface="Arial" charset="0"/>
              </a:defRPr>
            </a:lvl3pPr>
            <a:lvl4pPr marL="1600200" indent="-228600" defTabSz="947738" eaLnBrk="0" hangingPunct="0">
              <a:defRPr sz="2000">
                <a:solidFill>
                  <a:schemeClr val="tx1"/>
                </a:solidFill>
                <a:latin typeface="Arial" charset="0"/>
              </a:defRPr>
            </a:lvl4pPr>
            <a:lvl5pPr marL="2057400" indent="-228600" defTabSz="947738" eaLnBrk="0" hangingPunct="0">
              <a:defRPr sz="2000">
                <a:solidFill>
                  <a:schemeClr val="tx1"/>
                </a:solidFill>
                <a:latin typeface="Arial" charset="0"/>
              </a:defRPr>
            </a:lvl5pPr>
            <a:lvl6pPr marL="2514600" indent="-228600" defTabSz="947738" eaLnBrk="0" fontAlgn="base" hangingPunct="0">
              <a:spcBef>
                <a:spcPct val="0"/>
              </a:spcBef>
              <a:spcAft>
                <a:spcPct val="0"/>
              </a:spcAft>
              <a:defRPr sz="2000">
                <a:solidFill>
                  <a:schemeClr val="tx1"/>
                </a:solidFill>
                <a:latin typeface="Arial" charset="0"/>
              </a:defRPr>
            </a:lvl6pPr>
            <a:lvl7pPr marL="2971800" indent="-228600" defTabSz="947738" eaLnBrk="0" fontAlgn="base" hangingPunct="0">
              <a:spcBef>
                <a:spcPct val="0"/>
              </a:spcBef>
              <a:spcAft>
                <a:spcPct val="0"/>
              </a:spcAft>
              <a:defRPr sz="2000">
                <a:solidFill>
                  <a:schemeClr val="tx1"/>
                </a:solidFill>
                <a:latin typeface="Arial" charset="0"/>
              </a:defRPr>
            </a:lvl7pPr>
            <a:lvl8pPr marL="3429000" indent="-228600" defTabSz="947738" eaLnBrk="0" fontAlgn="base" hangingPunct="0">
              <a:spcBef>
                <a:spcPct val="0"/>
              </a:spcBef>
              <a:spcAft>
                <a:spcPct val="0"/>
              </a:spcAft>
              <a:defRPr sz="2000">
                <a:solidFill>
                  <a:schemeClr val="tx1"/>
                </a:solidFill>
                <a:latin typeface="Arial" charset="0"/>
              </a:defRPr>
            </a:lvl8pPr>
            <a:lvl9pPr marL="3886200" indent="-228600" defTabSz="947738" eaLnBrk="0" fontAlgn="base" hangingPunct="0">
              <a:spcBef>
                <a:spcPct val="0"/>
              </a:spcBef>
              <a:spcAft>
                <a:spcPct val="0"/>
              </a:spcAft>
              <a:defRPr sz="2000">
                <a:solidFill>
                  <a:schemeClr val="tx1"/>
                </a:solidFill>
                <a:latin typeface="Arial" charset="0"/>
              </a:defRPr>
            </a:lvl9pPr>
          </a:lstStyle>
          <a:p>
            <a:pPr algn="r" eaLnBrk="1" hangingPunct="1"/>
            <a:fld id="{8D26F615-B36F-4833-A430-B1622ECBC054}" type="slidenum">
              <a:rPr lang="en-GB" sz="1300"/>
              <a:pPr algn="r" eaLnBrk="1" hangingPunct="1"/>
              <a:t>1</a:t>
            </a:fld>
            <a:endParaRPr lang="en-GB" sz="1300" dirty="0"/>
          </a:p>
        </p:txBody>
      </p:sp>
      <p:sp>
        <p:nvSpPr>
          <p:cNvPr id="31747" name="Rectangle 2"/>
          <p:cNvSpPr>
            <a:spLocks noGrp="1" noRot="1" noChangeAspect="1" noChangeArrowheads="1" noTextEdit="1"/>
          </p:cNvSpPr>
          <p:nvPr>
            <p:ph type="sldImg"/>
          </p:nvPr>
        </p:nvSpPr>
        <p:spPr>
          <a:xfrm>
            <a:off x="1143000" y="685800"/>
            <a:ext cx="4573588" cy="3430588"/>
          </a:xfrm>
          <a:ln/>
        </p:spPr>
      </p:sp>
      <p:sp>
        <p:nvSpPr>
          <p:cNvPr id="317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824" tIns="47416" rIns="94824" bIns="47416"/>
          <a:lstStyle/>
          <a:p>
            <a:pPr eaLnBrk="1" hangingPunct="1"/>
            <a:r>
              <a:rPr lang="de-DE" dirty="0"/>
              <a:t>I was </a:t>
            </a:r>
            <a:r>
              <a:rPr lang="de-DE" dirty="0">
                <a:solidFill>
                  <a:srgbClr val="FF0000"/>
                </a:solidFill>
              </a:rPr>
              <a:t>invited</a:t>
            </a:r>
            <a:r>
              <a:rPr lang="de-DE" dirty="0"/>
              <a:t> to report an overview of current activities in data assimilation at CPTEC/INPE.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8420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059802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10393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deploy the SMG version in the operations was applied a specific strategy divided in three category. The first is about the implementation of code of the system. The second is about monitoring and configuration of data assimilation system, such as construction and test of new B matrix, adjustments in the Cost function minimization process and adjustments in the variational constrains for non physical values for humidity and dry mass conservation. The last is about the inclusion and amplification of used data base in three different types conventional, sat wind, radio occultation and radiancies; </a:t>
            </a:r>
          </a:p>
          <a:p>
            <a:endParaRPr lang="en-US" dirty="0"/>
          </a:p>
        </p:txBody>
      </p:sp>
    </p:spTree>
    <p:extLst>
      <p:ext uri="{BB962C8B-B14F-4D97-AF65-F5344CB8AC3E}">
        <p14:creationId xmlns:p14="http://schemas.microsoft.com/office/powerpoint/2010/main" xmlns="" val="2703845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Our strategy looks like an spiral. In this “development spiral”, each revolution covers the whole development process and it continues until all the necessary changes are checked and all the bugs are corrected. The final product is the software deployment at the operational environment. To make easier this repeated process was defined an evaluation protocol for each research line, using the available tools at CPTEC. This evaluation system is called EVAL.</a:t>
            </a:r>
          </a:p>
        </p:txBody>
      </p:sp>
    </p:spTree>
    <p:extLst>
      <p:ext uri="{BB962C8B-B14F-4D97-AF65-F5344CB8AC3E}">
        <p14:creationId xmlns:p14="http://schemas.microsoft.com/office/powerpoint/2010/main" xmlns="" val="1114122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lvl="1" indent="0">
              <a:buFont typeface="Arial"/>
              <a:buNone/>
            </a:pPr>
            <a:r>
              <a:rPr lang="en-US" dirty="0"/>
              <a:t>The EVAL package was developed for evaluating the GSI results, to be applied for </a:t>
            </a:r>
          </a:p>
          <a:p>
            <a:pPr marL="742950" lvl="1" indent="-285750">
              <a:buFont typeface="Arial"/>
              <a:buChar char="•"/>
            </a:pPr>
            <a:r>
              <a:rPr lang="en-US" sz="1800" dirty="0"/>
              <a:t>Development of new versions;</a:t>
            </a:r>
          </a:p>
          <a:p>
            <a:pPr marL="742950" lvl="1" indent="-285750">
              <a:buFont typeface="Arial"/>
              <a:buChar char="•"/>
            </a:pPr>
            <a:r>
              <a:rPr lang="en-US" sz="1800" dirty="0"/>
              <a:t>Skill monitoring at the operations;</a:t>
            </a:r>
          </a:p>
          <a:p>
            <a:pPr marL="742950" lvl="1" indent="-285750" algn="just">
              <a:buFont typeface="Arial"/>
              <a:buChar char="•"/>
            </a:pPr>
            <a:r>
              <a:rPr lang="en-US" sz="1800" dirty="0"/>
              <a:t>Research for continuous improvement;</a:t>
            </a:r>
          </a:p>
          <a:p>
            <a:pPr marL="0" marR="0" indent="0" algn="just" defTabSz="914400" rtl="0" eaLnBrk="1" fontAlgn="base" latinLnBrk="0" hangingPunct="1">
              <a:lnSpc>
                <a:spcPct val="100000"/>
              </a:lnSpc>
              <a:spcBef>
                <a:spcPct val="0"/>
              </a:spcBef>
              <a:spcAft>
                <a:spcPct val="0"/>
              </a:spcAft>
              <a:buClrTx/>
              <a:buSzTx/>
              <a:buFontTx/>
              <a:buNone/>
              <a:tabLst/>
            </a:pPr>
            <a:r>
              <a:rPr lang="en-US" sz="1800" dirty="0"/>
              <a:t>This package is included in the SMG system, in which s</a:t>
            </a:r>
            <a:r>
              <a:rPr lang="en-US" sz="1400" b="0" dirty="0">
                <a:solidFill>
                  <a:srgbClr val="FF3300"/>
                </a:solidFill>
              </a:rPr>
              <a:t>pecific protocols for evaluation of each research line is developed exploring the available tools at CPTEC, such as  </a:t>
            </a:r>
            <a:r>
              <a:rPr kumimoji="0" lang="en-US" sz="1600" b="0" i="0" u="none" strike="noStrike" cap="none" normalizeH="0" baseline="0" dirty="0">
                <a:ln>
                  <a:noFill/>
                </a:ln>
                <a:solidFill>
                  <a:srgbClr val="FF0000"/>
                </a:solidFill>
                <a:effectLst/>
              </a:rPr>
              <a:t>: </a:t>
            </a:r>
          </a:p>
          <a:p>
            <a:pPr marL="0" marR="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rPr>
              <a:t>Statistic </a:t>
            </a:r>
            <a:r>
              <a:rPr lang="en-US" sz="1600" b="0" dirty="0">
                <a:solidFill>
                  <a:srgbClr val="FF0000"/>
                </a:solidFill>
              </a:rPr>
              <a:t>System for diagnostic data Assimilation Process  (OmF and OmA</a:t>
            </a:r>
            <a:r>
              <a:rPr lang="pt-BR" sz="1600" b="0" dirty="0">
                <a:solidFill>
                  <a:srgbClr val="FF0000"/>
                </a:solidFill>
              </a:rPr>
              <a:t>) in Fortran/Python;</a:t>
            </a:r>
          </a:p>
          <a:p>
            <a:pPr marL="0" marR="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Arial" charset="0"/>
              </a:rPr>
              <a:t>A NWP Evaluation Community system</a:t>
            </a:r>
          </a:p>
          <a:p>
            <a:pPr marL="0" marR="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Arial" charset="0"/>
              </a:rPr>
              <a:t>Impact evaluation System based on Forecasting Sensitivity Observation method;</a:t>
            </a:r>
          </a:p>
          <a:p>
            <a:pPr marL="0" marR="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Arial" charset="0"/>
              </a:rPr>
              <a:t>This results can be monitored in a web page.</a:t>
            </a:r>
          </a:p>
          <a:p>
            <a:r>
              <a:rPr lang="en-US" sz="1800" dirty="0"/>
              <a:t>This evaluation protocol can be explored by:</a:t>
            </a:r>
          </a:p>
          <a:p>
            <a:pPr marL="285750" indent="-285750">
              <a:buFontTx/>
              <a:buChar char="-"/>
            </a:pPr>
            <a:r>
              <a:rPr lang="en-US" sz="1600" dirty="0"/>
              <a:t>Researchers;</a:t>
            </a:r>
          </a:p>
          <a:p>
            <a:pPr marL="285750" indent="-285750">
              <a:buFontTx/>
              <a:buChar char="-"/>
            </a:pPr>
            <a:r>
              <a:rPr lang="en-US" sz="1600" dirty="0"/>
              <a:t>Post graduate students;</a:t>
            </a:r>
          </a:p>
          <a:p>
            <a:pPr marL="285750" indent="-285750">
              <a:buFontTx/>
              <a:buChar char="-"/>
            </a:pPr>
            <a:r>
              <a:rPr lang="en-US" sz="1600" dirty="0"/>
              <a:t>Operational activities;</a:t>
            </a:r>
          </a:p>
          <a:p>
            <a:pPr marL="0" indent="0">
              <a:buFont typeface="Arial" panose="020B0604020202020204" pitchFamily="34" charset="0"/>
              <a:buNone/>
            </a:pPr>
            <a:r>
              <a:rPr lang="en-US" sz="1800" dirty="0"/>
              <a:t>in several other applications:</a:t>
            </a:r>
          </a:p>
          <a:p>
            <a:pPr marL="285750" indent="-285750">
              <a:buFontTx/>
              <a:buChar char="-"/>
            </a:pPr>
            <a:r>
              <a:rPr lang="en-US" sz="1600" dirty="0"/>
              <a:t>Regional data assimilation</a:t>
            </a:r>
          </a:p>
          <a:p>
            <a:pPr marL="285750" indent="-285750">
              <a:buFontTx/>
              <a:buChar char="-"/>
            </a:pPr>
            <a:r>
              <a:rPr lang="en-US" sz="1600" dirty="0"/>
              <a:t>Ensemble forecast using Ensemble Kalman Filter from GSI, </a:t>
            </a:r>
            <a:r>
              <a:rPr lang="en-US" sz="1600" dirty="0" err="1"/>
              <a:t>etc</a:t>
            </a:r>
            <a:endParaRPr lang="en-US" sz="1600" dirty="0"/>
          </a:p>
        </p:txBody>
      </p:sp>
    </p:spTree>
    <p:extLst>
      <p:ext uri="{BB962C8B-B14F-4D97-AF65-F5344CB8AC3E}">
        <p14:creationId xmlns:p14="http://schemas.microsoft.com/office/powerpoint/2010/main" xmlns="" val="307513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noProof="0" dirty="0"/>
              <a:t>We</a:t>
            </a:r>
            <a:r>
              <a:rPr lang="pt-BR" dirty="0"/>
              <a:t> </a:t>
            </a:r>
            <a:r>
              <a:rPr lang="en-US" noProof="0" dirty="0"/>
              <a:t>have</a:t>
            </a:r>
            <a:r>
              <a:rPr lang="pt-BR" dirty="0"/>
              <a:t> </a:t>
            </a:r>
            <a:r>
              <a:rPr lang="en-US" noProof="0" dirty="0"/>
              <a:t>applied</a:t>
            </a:r>
            <a:r>
              <a:rPr lang="pt-BR" dirty="0"/>
              <a:t> </a:t>
            </a:r>
            <a:r>
              <a:rPr lang="en-US" noProof="0" dirty="0"/>
              <a:t>this</a:t>
            </a:r>
            <a:r>
              <a:rPr lang="pt-BR" dirty="0"/>
              <a:t> </a:t>
            </a:r>
            <a:r>
              <a:rPr lang="en-US" dirty="0"/>
              <a:t>development strategy for the deployment of the operational version of the SMG system. The first version (V0.0.0) although without radiance assimilation, it produced the first results of data assimilation using the BAM model. It was published in July of 2017. The second version (1.0.0) was published in final of 2017 and involved:</a:t>
            </a:r>
          </a:p>
          <a:p>
            <a:pPr marL="171450" indent="-171450">
              <a:buFont typeface="Arial" panose="020B0604020202020204" pitchFamily="34" charset="0"/>
              <a:buChar char="•"/>
            </a:pPr>
            <a:r>
              <a:rPr lang="en-US" dirty="0"/>
              <a:t>An evaluation and correction of the interface BAM/GSI;</a:t>
            </a:r>
          </a:p>
          <a:p>
            <a:pPr marL="171450" indent="-171450">
              <a:buFont typeface="Arial" panose="020B0604020202020204" pitchFamily="34" charset="0"/>
              <a:buChar char="•"/>
            </a:pPr>
            <a:r>
              <a:rPr lang="en-US" sz="1400" kern="0" dirty="0"/>
              <a:t>Evaluation in different categories;</a:t>
            </a:r>
          </a:p>
          <a:p>
            <a:pPr marL="171450" indent="-171450">
              <a:buFont typeface="Arial" panose="020B0604020202020204" pitchFamily="34" charset="0"/>
              <a:buChar char="•"/>
            </a:pPr>
            <a:r>
              <a:rPr lang="en-US" sz="1400" kern="0" dirty="0"/>
              <a:t>First results with AMSU-A data assimilation; </a:t>
            </a:r>
          </a:p>
        </p:txBody>
      </p:sp>
    </p:spTree>
    <p:extLst>
      <p:ext uri="{BB962C8B-B14F-4D97-AF65-F5344CB8AC3E}">
        <p14:creationId xmlns:p14="http://schemas.microsoft.com/office/powerpoint/2010/main" xmlns="" val="208289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noProof="0" dirty="0"/>
              <a:t>A </a:t>
            </a:r>
            <a:r>
              <a:rPr lang="en-US" dirty="0"/>
              <a:t>new version of SMG system was recently implemented with a horizontal resolution of T299 (roughly 40km), which is the version that should be improved to be operationalized. </a:t>
            </a:r>
          </a:p>
        </p:txBody>
      </p:sp>
    </p:spTree>
    <p:extLst>
      <p:ext uri="{BB962C8B-B14F-4D97-AF65-F5344CB8AC3E}">
        <p14:creationId xmlns:p14="http://schemas.microsoft.com/office/powerpoint/2010/main" xmlns="" val="3856427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796640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49380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5125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eaLnBrk="1" hangingPunct="1">
              <a:defRPr/>
            </a:pPr>
            <a:r>
              <a:rPr lang="en-US" sz="1050" dirty="0"/>
              <a:t>You know that t</a:t>
            </a:r>
            <a:r>
              <a:rPr lang="en-US" sz="1200" dirty="0"/>
              <a:t>he propose of this center is to the make global modeling to offer the best forecasts over the Brazilian territory and neighboring areas, to support:</a:t>
            </a:r>
          </a:p>
          <a:p>
            <a:pPr eaLnBrk="1" hangingPunct="1">
              <a:defRPr/>
            </a:pPr>
            <a:r>
              <a:rPr lang="en-US" sz="1200" dirty="0"/>
              <a:t>Regional modeling and assimilation and local data assimilation at high resolutions, this last to be done in the regional Meteorological centers.</a:t>
            </a:r>
          </a:p>
          <a:p>
            <a:pPr eaLnBrk="1" hangingPunct="1">
              <a:defRPr/>
            </a:pPr>
            <a:endParaRPr lang="en-US" sz="1050" dirty="0"/>
          </a:p>
          <a:p>
            <a:pPr eaLnBrk="1" hangingPunct="1">
              <a:defRPr/>
            </a:pPr>
            <a:r>
              <a:rPr lang="en-US" sz="1200" dirty="0"/>
              <a:t>In a data assimilation point of view the objective is obtain </a:t>
            </a:r>
            <a:r>
              <a:rPr lang="en-US" sz="1200" dirty="0">
                <a:solidFill>
                  <a:srgbClr val="FF0000"/>
                </a:solidFill>
              </a:rPr>
              <a:t>the best initial conditions (by) exploring all (the</a:t>
            </a:r>
            <a:r>
              <a:rPr lang="en-US" sz="1200" baseline="0" dirty="0">
                <a:solidFill>
                  <a:srgbClr val="FF0000"/>
                </a:solidFill>
              </a:rPr>
              <a:t> available</a:t>
            </a:r>
            <a:r>
              <a:rPr lang="en-US" sz="1200" dirty="0">
                <a:solidFill>
                  <a:srgbClr val="FF0000"/>
                </a:solidFill>
              </a:rPr>
              <a:t>) information at observational</a:t>
            </a:r>
            <a:r>
              <a:rPr lang="en-US" sz="1200" dirty="0"/>
              <a:t> data base taking into consideration the reality described by our global model.</a:t>
            </a:r>
            <a:endParaRPr lang="pt-BR" dirty="0"/>
          </a:p>
        </p:txBody>
      </p:sp>
      <p:sp>
        <p:nvSpPr>
          <p:cNvPr id="4" name="Espaço Reservado para Número de Slide 3"/>
          <p:cNvSpPr>
            <a:spLocks noGrp="1"/>
          </p:cNvSpPr>
          <p:nvPr>
            <p:ph type="sldNum" sz="quarter" idx="10"/>
          </p:nvPr>
        </p:nvSpPr>
        <p:spPr/>
        <p:txBody>
          <a:bodyPr/>
          <a:lstStyle/>
          <a:p>
            <a:pPr>
              <a:defRPr/>
            </a:pPr>
            <a:fld id="{9C220E22-33EA-4A2C-A774-391DE7CD1379}" type="slidenum">
              <a:rPr lang="pt-BR" smtClean="0"/>
              <a:pPr>
                <a:defRPr/>
              </a:pPr>
              <a:t>3</a:t>
            </a:fld>
            <a:endParaRPr lang="pt-BR"/>
          </a:p>
        </p:txBody>
      </p:sp>
    </p:spTree>
    <p:extLst>
      <p:ext uri="{BB962C8B-B14F-4D97-AF65-F5344CB8AC3E}">
        <p14:creationId xmlns:p14="http://schemas.microsoft.com/office/powerpoint/2010/main" xmlns="" val="254006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noProof="0" dirty="0"/>
              <a:t>This flowchart shows the interaction of the different modeling systems, global and regional carried out by CPTEC to support local data assimilation (particularly radar data) in higher resolution to be done at Brazilian regional centers. This presentation will be focused in the Global Modeling System (composed by the GSI with the BAM (Brazilian Atmospheric</a:t>
            </a:r>
            <a:r>
              <a:rPr lang="en-US" baseline="0" noProof="0" dirty="0"/>
              <a:t> Model)</a:t>
            </a:r>
            <a:r>
              <a:rPr lang="en-US" noProof="0" dirty="0"/>
              <a:t> and Regional Modeling System and </a:t>
            </a:r>
            <a:r>
              <a:rPr lang="en-US" strike="noStrike" baseline="0" noProof="0" dirty="0"/>
              <a:t>its development strategy.</a:t>
            </a:r>
            <a:r>
              <a:rPr lang="en-US" noProof="0" dirty="0"/>
              <a:t> </a:t>
            </a:r>
          </a:p>
        </p:txBody>
      </p:sp>
    </p:spTree>
    <p:extLst>
      <p:ext uri="{BB962C8B-B14F-4D97-AF65-F5344CB8AC3E}">
        <p14:creationId xmlns:p14="http://schemas.microsoft.com/office/powerpoint/2010/main" xmlns="" val="1888406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noProof="0" dirty="0"/>
              <a:t>In this presentation, I would like to speak about the SMG structure and the SMG development strategy as well</a:t>
            </a:r>
            <a:r>
              <a:rPr lang="en-US" baseline="0" noProof="0" dirty="0"/>
              <a:t> as the</a:t>
            </a:r>
            <a:r>
              <a:rPr lang="en-US" noProof="0" dirty="0"/>
              <a:t> SMG schedule and </a:t>
            </a:r>
            <a:r>
              <a:rPr lang="en-US" strike="noStrike" baseline="0" noProof="0" dirty="0"/>
              <a:t>its development strategy, besides </a:t>
            </a:r>
            <a:r>
              <a:rPr lang="en-US" sz="1200" strike="noStrike" baseline="0" noProof="0" dirty="0"/>
              <a:t>op</a:t>
            </a:r>
            <a:r>
              <a:rPr lang="en-US" sz="1200" dirty="0" err="1"/>
              <a:t>portunities</a:t>
            </a:r>
            <a:r>
              <a:rPr lang="en-US" sz="1200" dirty="0"/>
              <a:t> and challengers for the next years in data assimilation at CPTEC to</a:t>
            </a:r>
            <a:r>
              <a:rPr lang="en-US" strike="noStrike" baseline="0" noProof="0" dirty="0"/>
              <a:t> will be discussed.</a:t>
            </a:r>
            <a:endParaRPr lang="en-US" strike="sngStrike" noProof="0" dirty="0"/>
          </a:p>
        </p:txBody>
      </p:sp>
      <p:sp>
        <p:nvSpPr>
          <p:cNvPr id="4" name="Espaço Reservado para Número de Slide 3"/>
          <p:cNvSpPr>
            <a:spLocks noGrp="1"/>
          </p:cNvSpPr>
          <p:nvPr>
            <p:ph type="sldNum" sz="quarter" idx="10"/>
          </p:nvPr>
        </p:nvSpPr>
        <p:spPr/>
        <p:txBody>
          <a:bodyPr/>
          <a:lstStyle/>
          <a:p>
            <a:pPr>
              <a:defRPr/>
            </a:pPr>
            <a:fld id="{9C220E22-33EA-4A2C-A774-391DE7CD1379}" type="slidenum">
              <a:rPr lang="pt-BR" smtClean="0"/>
              <a:pPr>
                <a:defRPr/>
              </a:pPr>
              <a:t>5</a:t>
            </a:fld>
            <a:endParaRPr lang="pt-BR"/>
          </a:p>
        </p:txBody>
      </p:sp>
    </p:spTree>
    <p:extLst>
      <p:ext uri="{BB962C8B-B14F-4D97-AF65-F5344CB8AC3E}">
        <p14:creationId xmlns:p14="http://schemas.microsoft.com/office/powerpoint/2010/main" xmlns="" val="369274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428605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076816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a:r>
              <a:rPr lang="en-US" dirty="0"/>
              <a:t>In order to develop the ensemble activities together with the data assimilation activities under the same version control, we started to use the SVN tool to develop a big project composed by deterministic and ensemble modeling systems. The Global modeling system is composed by GSI BAM and global ensemble modeling system. The current applications of this system is </a:t>
            </a:r>
            <a:r>
              <a:rPr lang="en-US" sz="1600" dirty="0"/>
              <a:t>Deterministic forecasting using Var from GSI; Ensemble forecasting; and Land Data assimilation into BAM. There are some future possible applications to be done using this same project, such as  </a:t>
            </a:r>
          </a:p>
          <a:p>
            <a:pPr lvl="1"/>
            <a:r>
              <a:rPr lang="en-US" sz="1600" dirty="0"/>
              <a:t>Data assimilation using Ensemble Kalman Filter from GSI;</a:t>
            </a:r>
          </a:p>
          <a:p>
            <a:pPr lvl="1"/>
            <a:r>
              <a:rPr lang="en-US" sz="1600" dirty="0"/>
              <a:t>Hybrid data assimilation using Variational Ensemble Kalman Filter;</a:t>
            </a:r>
          </a:p>
          <a:p>
            <a:pPr lvl="1"/>
            <a:r>
              <a:rPr lang="en-US" sz="1600" dirty="0"/>
              <a:t>Ensemble forecasting using ensemble of analysis generated by Ensemble Kalman Filter from GSI;</a:t>
            </a:r>
          </a:p>
          <a:p>
            <a:pPr lvl="1"/>
            <a:r>
              <a:rPr lang="en-US" altLang="pt-BR" sz="1600" dirty="0"/>
              <a:t>Oceanic data assimilation;</a:t>
            </a:r>
          </a:p>
          <a:p>
            <a:pPr lvl="1"/>
            <a:r>
              <a:rPr lang="en-US" dirty="0"/>
              <a:t>We launched this big project in March 2016.  </a:t>
            </a:r>
          </a:p>
        </p:txBody>
      </p:sp>
    </p:spTree>
    <p:extLst>
      <p:ext uri="{BB962C8B-B14F-4D97-AF65-F5344CB8AC3E}">
        <p14:creationId xmlns:p14="http://schemas.microsoft.com/office/powerpoint/2010/main" xmlns="" val="222490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85750" indent="-285750">
              <a:buFont typeface="Arial" panose="020B0604020202020204" pitchFamily="34" charset="0"/>
              <a:buChar char="•"/>
            </a:pPr>
            <a:r>
              <a:rPr lang="en-US" dirty="0"/>
              <a:t>This flowchart shows more details of the interface between BAM model and GSI system in different time steps of the assimilation cycle. This interface is responsible to convert the model state of the First-guess from spectral space into gridpoint space where the observations are assimilated and a new analysis is produced, which is converted to spectral space by interface. The GSI code is the same distributed by the DTC (developmental testbed center) web site and the BAM model code is the same maintained by DMD (Division of Modeling Developments) modeling group with a paper published in 2016. This interface has some characteristic that deserve attention:  </a:t>
            </a:r>
          </a:p>
          <a:p>
            <a:pPr marL="285750" indent="-285750">
              <a:buFont typeface="Arial" panose="020B0604020202020204" pitchFamily="34" charset="0"/>
              <a:buChar char="•"/>
            </a:pPr>
            <a:r>
              <a:rPr lang="en-US" sz="1200" dirty="0"/>
              <a:t>It is independent of GSI and BAM code and enable constant updates of this code;</a:t>
            </a:r>
          </a:p>
          <a:p>
            <a:pPr marL="285750" indent="-285750">
              <a:buFont typeface="Arial" panose="020B0604020202020204" pitchFamily="34" charset="0"/>
              <a:buChar char="•"/>
            </a:pPr>
            <a:r>
              <a:rPr lang="en-US" sz="1200" dirty="0"/>
              <a:t>Ability to use the different resolution in the assimilation process;</a:t>
            </a:r>
          </a:p>
          <a:p>
            <a:pPr marL="285750" indent="-285750">
              <a:buFont typeface="Arial" panose="020B0604020202020204" pitchFamily="34" charset="0"/>
              <a:buChar char="•"/>
            </a:pPr>
            <a:r>
              <a:rPr lang="en-US" sz="1200" dirty="0"/>
              <a:t>Conversion of spectral to gridpoint minimizing the addition of noise;</a:t>
            </a:r>
          </a:p>
          <a:p>
            <a:pPr marL="285750" indent="-285750">
              <a:buFont typeface="Arial" panose="020B0604020202020204" pitchFamily="34" charset="0"/>
              <a:buChar char="•"/>
            </a:pPr>
            <a:r>
              <a:rPr lang="en-US" sz="1200" dirty="0"/>
              <a:t>Easy to be adapted for other global models</a:t>
            </a:r>
          </a:p>
          <a:p>
            <a:pPr marL="285750" indent="-285750">
              <a:buFont typeface="Arial" panose="020B0604020202020204" pitchFamily="34" charset="0"/>
              <a:buChar char="•"/>
            </a:pPr>
            <a:r>
              <a:rPr lang="en-US" sz="1200" dirty="0"/>
              <a:t>Innovative interface between data assimilation and model at CPTEC modeling;</a:t>
            </a:r>
            <a:endParaRPr lang="pt-BR" dirty="0"/>
          </a:p>
          <a:p>
            <a:endParaRPr lang="en-US" dirty="0"/>
          </a:p>
        </p:txBody>
      </p:sp>
    </p:spTree>
    <p:extLst>
      <p:ext uri="{BB962C8B-B14F-4D97-AF65-F5344CB8AC3E}">
        <p14:creationId xmlns:p14="http://schemas.microsoft.com/office/powerpoint/2010/main" xmlns="" val="256546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292" name="Rectangle 7"/>
          <p:cNvSpPr>
            <a:spLocks noGrp="1" noChangeArrowheads="1"/>
          </p:cNvSpPr>
          <p:nvPr>
            <p:ph type="ctrTitle"/>
          </p:nvPr>
        </p:nvSpPr>
        <p:spPr>
          <a:xfrm>
            <a:off x="725055" y="2364509"/>
            <a:ext cx="7485063" cy="936625"/>
          </a:xfrm>
        </p:spPr>
        <p:txBody>
          <a:bodyPr anchor="t"/>
          <a:lstStyle>
            <a:lvl1pPr>
              <a:defRPr sz="3000">
                <a:solidFill>
                  <a:schemeClr val="bg1"/>
                </a:solidFill>
              </a:defRPr>
            </a:lvl1pPr>
          </a:lstStyle>
          <a:p>
            <a:r>
              <a:rPr lang="de-DE"/>
              <a:t>Titelmasterformat durch Klicken bearbeiten</a:t>
            </a:r>
          </a:p>
        </p:txBody>
      </p:sp>
      <p:sp>
        <p:nvSpPr>
          <p:cNvPr id="12293" name="Rectangle 12"/>
          <p:cNvSpPr>
            <a:spLocks noGrp="1" noChangeArrowheads="1"/>
          </p:cNvSpPr>
          <p:nvPr>
            <p:ph type="subTitle" idx="1"/>
          </p:nvPr>
        </p:nvSpPr>
        <p:spPr>
          <a:xfrm>
            <a:off x="816768" y="3999779"/>
            <a:ext cx="7510463" cy="447675"/>
          </a:xfrm>
        </p:spPr>
        <p:txBody>
          <a:bodyPr/>
          <a:lstStyle>
            <a:lvl1pPr marL="0" indent="0">
              <a:buFont typeface="Wingdings" pitchFamily="2" charset="2"/>
              <a:buNone/>
              <a:defRPr sz="2200" b="0">
                <a:solidFill>
                  <a:schemeClr val="bg1"/>
                </a:solidFill>
              </a:defRPr>
            </a:lvl1pPr>
          </a:lstStyle>
          <a:p>
            <a:r>
              <a:rPr lang="de-DE"/>
              <a:t>Formatvorlage des Untertitelmasters durch Klicken bearbeiten</a:t>
            </a:r>
          </a:p>
        </p:txBody>
      </p:sp>
    </p:spTree>
    <p:extLst>
      <p:ext uri="{BB962C8B-B14F-4D97-AF65-F5344CB8AC3E}">
        <p14:creationId xmlns:p14="http://schemas.microsoft.com/office/powerpoint/2010/main" xmlns="" val="1788219869"/>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Footer Placeholder 3"/>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p>
        </p:txBody>
      </p:sp>
      <p:pic>
        <p:nvPicPr>
          <p:cNvPr id="5"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37476001"/>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8775" y="100013"/>
            <a:ext cx="2130425" cy="59055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314325" y="100013"/>
            <a:ext cx="6242050"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Footer Placeholder 3"/>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dirty="0"/>
              <a:t>‹nº›/15</a:t>
            </a:r>
          </a:p>
        </p:txBody>
      </p:sp>
      <p:pic>
        <p:nvPicPr>
          <p:cNvPr id="5"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22468431"/>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9598" y="134937"/>
            <a:ext cx="5770563" cy="717550"/>
          </a:xfrm>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Footer Placeholder 3"/>
          <p:cNvSpPr>
            <a:spLocks noGrp="1"/>
          </p:cNvSpPr>
          <p:nvPr>
            <p:ph type="ftr" sz="quarter" idx="10"/>
          </p:nvPr>
        </p:nvSpPr>
        <p:spPr>
          <a:xfrm>
            <a:off x="219075" y="6408738"/>
            <a:ext cx="1729646" cy="321846"/>
          </a:xfrm>
          <a:prstGeom prst="rect">
            <a:avLst/>
          </a:prstGeom>
        </p:spPr>
        <p:txBody>
          <a:bodyPr/>
          <a:lstStyle>
            <a:lvl1pPr>
              <a:defRPr>
                <a:cs typeface="+mn-cs"/>
              </a:defRPr>
            </a:lvl1pPr>
          </a:lstStyle>
          <a:p>
            <a:pPr>
              <a:defRPr/>
            </a:pPr>
            <a:r>
              <a:rPr lang="de-DE"/>
              <a:t>‹nº›/15</a:t>
            </a:r>
            <a:endParaRPr lang="de-DE" dirty="0"/>
          </a:p>
        </p:txBody>
      </p:sp>
    </p:spTree>
    <p:extLst>
      <p:ext uri="{BB962C8B-B14F-4D97-AF65-F5344CB8AC3E}">
        <p14:creationId xmlns:p14="http://schemas.microsoft.com/office/powerpoint/2010/main" xmlns="" val="204071643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endParaRPr lang="de-DE" dirty="0"/>
          </a:p>
        </p:txBody>
      </p:sp>
      <p:pic>
        <p:nvPicPr>
          <p:cNvPr id="5"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2809366"/>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314325" y="1614488"/>
            <a:ext cx="418623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52963" y="1614488"/>
            <a:ext cx="418623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Footer Placeholder 4"/>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p>
        </p:txBody>
      </p:sp>
      <p:pic>
        <p:nvPicPr>
          <p:cNvPr id="6"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2527555"/>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Footer Placeholder 6"/>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0235756"/>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Footer Placeholder 2"/>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p>
        </p:txBody>
      </p:sp>
      <p:pic>
        <p:nvPicPr>
          <p:cNvPr id="4"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9190064"/>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p>
        </p:txBody>
      </p:sp>
      <p:pic>
        <p:nvPicPr>
          <p:cNvPr id="3"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14601293"/>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p>
        </p:txBody>
      </p:sp>
      <p:pic>
        <p:nvPicPr>
          <p:cNvPr id="6"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03365667"/>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219075" y="6408738"/>
            <a:ext cx="1343025" cy="247650"/>
          </a:xfrm>
          <a:prstGeom prst="rect">
            <a:avLst/>
          </a:prstGeom>
        </p:spPr>
        <p:txBody>
          <a:bodyPr/>
          <a:lstStyle>
            <a:lvl1pPr>
              <a:defRPr>
                <a:cs typeface="+mn-cs"/>
              </a:defRPr>
            </a:lvl1pPr>
          </a:lstStyle>
          <a:p>
            <a:pPr>
              <a:defRPr/>
            </a:pPr>
            <a:r>
              <a:rPr lang="de-DE"/>
              <a:t>‹nº›/15</a:t>
            </a:r>
          </a:p>
        </p:txBody>
      </p:sp>
      <p:pic>
        <p:nvPicPr>
          <p:cNvPr id="6" name="Picture 6"/>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rot="2945759">
            <a:off x="8070524" y="244500"/>
            <a:ext cx="693393" cy="198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3910800"/>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gray">
          <a:xfrm>
            <a:off x="2162175" y="6408738"/>
            <a:ext cx="4784725" cy="247650"/>
          </a:xfrm>
          <a:prstGeom prst="rect">
            <a:avLst/>
          </a:prstGeom>
          <a:noFill/>
          <a:ln w="9525">
            <a:noFill/>
            <a:miter lim="800000"/>
            <a:headEnd/>
            <a:tailEnd/>
          </a:ln>
        </p:spPr>
        <p:txBody>
          <a:bodyPr/>
          <a:lstStyle/>
          <a:p>
            <a:pPr algn="ctr">
              <a:defRPr/>
            </a:pPr>
            <a:endParaRPr lang="en-US" sz="1000" dirty="0">
              <a:cs typeface="+mn-cs"/>
            </a:endParaRPr>
          </a:p>
        </p:txBody>
      </p:sp>
      <p:sp>
        <p:nvSpPr>
          <p:cNvPr id="1027" name="Rectangle 7"/>
          <p:cNvSpPr>
            <a:spLocks noGrp="1" noChangeArrowheads="1"/>
          </p:cNvSpPr>
          <p:nvPr>
            <p:ph type="title"/>
          </p:nvPr>
        </p:nvSpPr>
        <p:spPr bwMode="gray">
          <a:xfrm>
            <a:off x="314325" y="100013"/>
            <a:ext cx="5770563"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de-DE" dirty="0"/>
              <a:t>Klicken Sie, um das Titelformat zu bearbeiten</a:t>
            </a:r>
          </a:p>
        </p:txBody>
      </p:sp>
      <p:sp>
        <p:nvSpPr>
          <p:cNvPr id="1028" name="Rectangle 12"/>
          <p:cNvSpPr>
            <a:spLocks noGrp="1" noChangeArrowheads="1"/>
          </p:cNvSpPr>
          <p:nvPr>
            <p:ph type="body" idx="1"/>
          </p:nvPr>
        </p:nvSpPr>
        <p:spPr bwMode="gray">
          <a:xfrm>
            <a:off x="314325" y="1614488"/>
            <a:ext cx="8524875"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dirty="0"/>
              <a:t>Klicken Sie, um die Formate des Vorlagentextes zu bearbeiten</a:t>
            </a:r>
          </a:p>
          <a:p>
            <a:pPr lvl="1"/>
            <a:r>
              <a:rPr lang="de-DE" dirty="0"/>
              <a:t>Zweite Ebene</a:t>
            </a:r>
          </a:p>
          <a:p>
            <a:pPr lvl="2"/>
            <a:r>
              <a:rPr lang="de-DE" dirty="0"/>
              <a:t>Dritte Ebene</a:t>
            </a:r>
          </a:p>
          <a:p>
            <a:pPr lvl="3"/>
            <a:r>
              <a:rPr lang="de-DE" dirty="0"/>
              <a:t>Vierte Ebene</a:t>
            </a:r>
          </a:p>
        </p:txBody>
      </p:sp>
      <p:sp>
        <p:nvSpPr>
          <p:cNvPr id="5" name="Footer Placeholder 3"/>
          <p:cNvSpPr>
            <a:spLocks noGrp="1"/>
          </p:cNvSpPr>
          <p:nvPr>
            <p:ph type="ftr" sz="quarter" idx="3"/>
          </p:nvPr>
        </p:nvSpPr>
        <p:spPr>
          <a:xfrm>
            <a:off x="219075" y="6408738"/>
            <a:ext cx="1343025" cy="247650"/>
          </a:xfrm>
          <a:prstGeom prst="rect">
            <a:avLst/>
          </a:prstGeom>
        </p:spPr>
        <p:txBody>
          <a:bodyPr/>
          <a:lstStyle>
            <a:lvl1pPr>
              <a:defRPr>
                <a:cs typeface="+mn-cs"/>
              </a:defRPr>
            </a:lvl1pPr>
          </a:lstStyle>
          <a:p>
            <a:pPr>
              <a:defRPr/>
            </a:pPr>
            <a:r>
              <a:rPr lang="de-DE" dirty="0"/>
              <a:t>‹nº›/25</a:t>
            </a:r>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wipe dir="r"/>
  </p:transition>
  <p:hf hdr="0" ftr="0" dt="0"/>
  <p:txStyles>
    <p:titleStyle>
      <a:lvl1pPr algn="l" rtl="0" eaLnBrk="0" fontAlgn="base" hangingPunct="0">
        <a:lnSpc>
          <a:spcPct val="95000"/>
        </a:lnSpc>
        <a:spcBef>
          <a:spcPct val="0"/>
        </a:spcBef>
        <a:spcAft>
          <a:spcPct val="0"/>
        </a:spcAft>
        <a:defRPr sz="2400" b="1">
          <a:solidFill>
            <a:srgbClr val="FFFFFF"/>
          </a:solidFill>
          <a:latin typeface="+mj-lt"/>
          <a:ea typeface="+mj-ea"/>
          <a:cs typeface="+mj-cs"/>
        </a:defRPr>
      </a:lvl1pPr>
      <a:lvl2pPr algn="l" rtl="0" eaLnBrk="0" fontAlgn="base" hangingPunct="0">
        <a:lnSpc>
          <a:spcPct val="95000"/>
        </a:lnSpc>
        <a:spcBef>
          <a:spcPct val="0"/>
        </a:spcBef>
        <a:spcAft>
          <a:spcPct val="0"/>
        </a:spcAft>
        <a:defRPr sz="2400" b="1">
          <a:solidFill>
            <a:srgbClr val="FFFFFF"/>
          </a:solidFill>
          <a:latin typeface="Arial" charset="0"/>
        </a:defRPr>
      </a:lvl2pPr>
      <a:lvl3pPr algn="l" rtl="0" eaLnBrk="0" fontAlgn="base" hangingPunct="0">
        <a:lnSpc>
          <a:spcPct val="95000"/>
        </a:lnSpc>
        <a:spcBef>
          <a:spcPct val="0"/>
        </a:spcBef>
        <a:spcAft>
          <a:spcPct val="0"/>
        </a:spcAft>
        <a:defRPr sz="2400" b="1">
          <a:solidFill>
            <a:srgbClr val="FFFFFF"/>
          </a:solidFill>
          <a:latin typeface="Arial" charset="0"/>
        </a:defRPr>
      </a:lvl3pPr>
      <a:lvl4pPr algn="l" rtl="0" eaLnBrk="0" fontAlgn="base" hangingPunct="0">
        <a:lnSpc>
          <a:spcPct val="95000"/>
        </a:lnSpc>
        <a:spcBef>
          <a:spcPct val="0"/>
        </a:spcBef>
        <a:spcAft>
          <a:spcPct val="0"/>
        </a:spcAft>
        <a:defRPr sz="2400" b="1">
          <a:solidFill>
            <a:srgbClr val="FFFFFF"/>
          </a:solidFill>
          <a:latin typeface="Arial" charset="0"/>
        </a:defRPr>
      </a:lvl4pPr>
      <a:lvl5pPr algn="l" rtl="0" eaLnBrk="0" fontAlgn="base" hangingPunct="0">
        <a:lnSpc>
          <a:spcPct val="95000"/>
        </a:lnSpc>
        <a:spcBef>
          <a:spcPct val="0"/>
        </a:spcBef>
        <a:spcAft>
          <a:spcPct val="0"/>
        </a:spcAft>
        <a:defRPr sz="2400" b="1">
          <a:solidFill>
            <a:srgbClr val="FFFFFF"/>
          </a:solidFill>
          <a:latin typeface="Arial" charset="0"/>
        </a:defRPr>
      </a:lvl5pPr>
      <a:lvl6pPr marL="457200" algn="l" rtl="0" eaLnBrk="0" fontAlgn="base" hangingPunct="0">
        <a:lnSpc>
          <a:spcPct val="95000"/>
        </a:lnSpc>
        <a:spcBef>
          <a:spcPct val="0"/>
        </a:spcBef>
        <a:spcAft>
          <a:spcPct val="0"/>
        </a:spcAft>
        <a:defRPr sz="2400" b="1">
          <a:solidFill>
            <a:srgbClr val="FFFFFF"/>
          </a:solidFill>
          <a:latin typeface="Arial" charset="0"/>
        </a:defRPr>
      </a:lvl6pPr>
      <a:lvl7pPr marL="914400" algn="l" rtl="0" eaLnBrk="0" fontAlgn="base" hangingPunct="0">
        <a:lnSpc>
          <a:spcPct val="95000"/>
        </a:lnSpc>
        <a:spcBef>
          <a:spcPct val="0"/>
        </a:spcBef>
        <a:spcAft>
          <a:spcPct val="0"/>
        </a:spcAft>
        <a:defRPr sz="2400" b="1">
          <a:solidFill>
            <a:srgbClr val="FFFFFF"/>
          </a:solidFill>
          <a:latin typeface="Arial" charset="0"/>
        </a:defRPr>
      </a:lvl7pPr>
      <a:lvl8pPr marL="1371600" algn="l" rtl="0" eaLnBrk="0" fontAlgn="base" hangingPunct="0">
        <a:lnSpc>
          <a:spcPct val="95000"/>
        </a:lnSpc>
        <a:spcBef>
          <a:spcPct val="0"/>
        </a:spcBef>
        <a:spcAft>
          <a:spcPct val="0"/>
        </a:spcAft>
        <a:defRPr sz="2400" b="1">
          <a:solidFill>
            <a:srgbClr val="FFFFFF"/>
          </a:solidFill>
          <a:latin typeface="Arial" charset="0"/>
        </a:defRPr>
      </a:lvl8pPr>
      <a:lvl9pPr marL="1828800" algn="l" rtl="0" eaLnBrk="0" fontAlgn="base" hangingPunct="0">
        <a:lnSpc>
          <a:spcPct val="95000"/>
        </a:lnSpc>
        <a:spcBef>
          <a:spcPct val="0"/>
        </a:spcBef>
        <a:spcAft>
          <a:spcPct val="0"/>
        </a:spcAft>
        <a:defRPr sz="2400" b="1">
          <a:solidFill>
            <a:srgbClr val="FFFFFF"/>
          </a:solidFill>
          <a:latin typeface="Arial" charset="0"/>
        </a:defRPr>
      </a:lvl9pPr>
    </p:titleStyle>
    <p:body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projetos.cptec.inpe.br/projects/smg/wiki/ConMass" TargetMode="External"/><Relationship Id="rId3" Type="http://schemas.openxmlformats.org/officeDocument/2006/relationships/hyperlink" Target="https://projetos.cptec.inpe.br/projects/smg/wiki/OtimizaGSI" TargetMode="External"/><Relationship Id="rId7" Type="http://schemas.openxmlformats.org/officeDocument/2006/relationships/hyperlink" Target="https://projetos.cptec.inpe.br/projects/smg/wiki/InjuUmi" TargetMode="External"/><Relationship Id="rId12" Type="http://schemas.openxmlformats.org/officeDocument/2006/relationships/hyperlink" Target="https://projetos.cptec.inpe.br/projects/smg/wiki/Radia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projetos.cptec.inpe.br/projects/smg/wiki/minimizacao" TargetMode="External"/><Relationship Id="rId11" Type="http://schemas.openxmlformats.org/officeDocument/2006/relationships/hyperlink" Target="https://projetos.cptec.inpe.br/projects/smg/wiki/Rognss" TargetMode="External"/><Relationship Id="rId5" Type="http://schemas.openxmlformats.org/officeDocument/2006/relationships/hyperlink" Target="https://projetos.cptec.inpe.br/projects/smg/wiki/BmatrizBAM" TargetMode="External"/><Relationship Id="rId10" Type="http://schemas.openxmlformats.org/officeDocument/2006/relationships/hyperlink" Target="https://projetos.cptec.inpe.br/projects/smg/wiki/SatWin" TargetMode="External"/><Relationship Id="rId4" Type="http://schemas.openxmlformats.org/officeDocument/2006/relationships/hyperlink" Target="https://projetos.cptec.inpe.br/projects/smg/wiki/bugsGSI" TargetMode="External"/><Relationship Id="rId9" Type="http://schemas.openxmlformats.org/officeDocument/2006/relationships/hyperlink" Target="https://projetos.cptec.inpe.br/projects/smg/wiki/Conve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gif"/><Relationship Id="rId7" Type="http://schemas.openxmlformats.org/officeDocument/2006/relationships/image" Target="../media/image33.png"/><Relationship Id="rId2" Type="http://schemas.openxmlformats.org/officeDocument/2006/relationships/image" Target="../media/image28.gif"/><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188233" y="1509957"/>
            <a:ext cx="8577878" cy="1209821"/>
          </a:xfrm>
        </p:spPr>
        <p:txBody>
          <a:bodyPr/>
          <a:lstStyle/>
          <a:p>
            <a:r>
              <a:rPr lang="en-GB" dirty="0">
                <a:solidFill>
                  <a:srgbClr val="FF0000"/>
                </a:solidFill>
              </a:rPr>
              <a:t>CPTEC-INPE</a:t>
            </a:r>
            <a:r>
              <a:rPr lang="pt-BR" b="0" i="1" dirty="0">
                <a:solidFill>
                  <a:srgbClr val="FF0000"/>
                </a:solidFill>
              </a:rPr>
              <a:t> status report</a:t>
            </a:r>
            <a:r>
              <a:rPr lang="en-GB" dirty="0">
                <a:solidFill>
                  <a:srgbClr val="FF0000"/>
                </a:solidFill>
              </a:rPr>
              <a:t/>
            </a:r>
            <a:br>
              <a:rPr lang="en-GB" dirty="0">
                <a:solidFill>
                  <a:srgbClr val="FF0000"/>
                </a:solidFill>
              </a:rPr>
            </a:br>
            <a:r>
              <a:rPr lang="en-GB" sz="1100" dirty="0">
                <a:solidFill>
                  <a:srgbClr val="FF0000"/>
                </a:solidFill>
              </a:rPr>
              <a:t> </a:t>
            </a:r>
            <a:r>
              <a:rPr lang="en-GB" dirty="0">
                <a:solidFill>
                  <a:srgbClr val="FF0000"/>
                </a:solidFill>
              </a:rPr>
              <a:t/>
            </a:r>
            <a:br>
              <a:rPr lang="en-GB" dirty="0">
                <a:solidFill>
                  <a:srgbClr val="FF0000"/>
                </a:solidFill>
              </a:rPr>
            </a:br>
            <a:r>
              <a:rPr lang="en-GB" sz="2400" dirty="0">
                <a:solidFill>
                  <a:srgbClr val="FF0000"/>
                </a:solidFill>
              </a:rPr>
              <a:t>Luiz Fernando Sapucci</a:t>
            </a:r>
            <a:r>
              <a:rPr lang="en-GB" dirty="0">
                <a:solidFill>
                  <a:srgbClr val="FF0000"/>
                </a:solidFill>
              </a:rPr>
              <a:t/>
            </a:r>
            <a:br>
              <a:rPr lang="en-GB" dirty="0">
                <a:solidFill>
                  <a:srgbClr val="FF0000"/>
                </a:solidFill>
              </a:rPr>
            </a:br>
            <a:r>
              <a:rPr lang="en-US" sz="2000" dirty="0">
                <a:solidFill>
                  <a:srgbClr val="FF0000"/>
                </a:solidFill>
              </a:rPr>
              <a:t>Coordinator of the activities on Data Assimilation Development Division of Modeling Developments DMD-CPTEC-INPE</a:t>
            </a:r>
            <a:r>
              <a:rPr lang="en-GB" dirty="0"/>
              <a:t/>
            </a:r>
            <a:br>
              <a:rPr lang="en-GB" dirty="0"/>
            </a:br>
            <a:r>
              <a:rPr lang="pt-BR" sz="2400" dirty="0"/>
              <a:t/>
            </a:r>
            <a:br>
              <a:rPr lang="pt-BR" sz="2400" dirty="0"/>
            </a:br>
            <a:endParaRPr lang="en-US" sz="2400" noProof="1"/>
          </a:p>
        </p:txBody>
      </p:sp>
      <p:sp>
        <p:nvSpPr>
          <p:cNvPr id="3" name="AutoShape 4" descr="data:image/jpeg;base64,/9j/4AAQSkZJRgABAQAAAQABAAD/2wCEAAkGBhMRERIUExIWFBIUEh0ZFRgWGBIRGBkYHxgYFxcVFxgcJysqHBovGxYUJDssIycpOCwtFyozNTE2NjItLCoBCQoKDQwMDwwMDSkYFBgpKSkpKSkpKSkpKSkpKSkpKSkpKSkpKSkpKSkpKSkpKSkpKSkpKSkpKSkpKSkpKSkpKf/AABEIAFgAWAMBIgACEQEDEQH/xAAbAAADAAMBAQAAAAAAAAAAAAAABQYDBAcBAv/EADQQAAICAQIFAgUCBAcBAAAAAAECAxESACEEBSIxQQYTMkJRYYEUIzNxkrEVQ1JigpGiB//EABUBAQEAAAAAAAAAAAAAAAAAAAAB/8QAFBEBAAAAAAAAAAAAAAAAAAAAAP/aAAwDAQACEQMRAD8A7jo0aCdAaNIOa+qDE6pHC0zE9lIU4ggSSdqwWwCSRZNC96nOa81PEsCJZcNiFhYwEnJ8lMny0qjt3YkFqFaC64vjFjXJiauthf3/ALAnSzhvV/DOisHKhhl1qyEKd1ZgewIo7+Deovioppwz7gtEYm3JFuSJpXC2MqwCrtiCbO+nPKfSUXEwQze7IiyxKWRGBVkIGCMSCSQoUE33G1CgAo+Wc/i4gsEyBVipDoyG1onY/ZlI+oYHTO9cvbgX93iRGbC8QCaLke5FktOou42QxhlvbHYVVZ242TMSh5kx2RBIJY2UG1QBTscA1MCCxPZgKMHSb0aloPWByRREXjYlBNYVWkyIWOq2YgCrxBbbba6Th5w6hl7EWPH/AGPB1Rl0aNGgNeHXulfPuZNEqhKzdqBIsKNsm/nuK+5GgkPUMMQ4tGQy3HtIy4sI0Zyb7WB7hI2IuyPhD6ESadcFVEicsEjx9+aQKSjO+6qqbEWxOw2A2GlkE6vJGCHJnVSYt82ZwjKdwcV6FFmx5BJ1ecNwa8Fw7ELm4UXV9bfCkYJulyIAv62dySYEUvIYIQo4jB5cbCokOQFnqaVgMUBNX+2o7Aa+uIFJlSRRiqZ34px9uotGo/4kj6aV8LO8shKuuWQZpnBZVJNIyp80jUcB8qY1RJLa3OYQGuSSaYKal91o7BFN0hbKDFze4ogXZxGimUPLjJxCo8CMxNGQK0uFLkDIk6t09vhlJ6ht51kfks/DucDCDIaX3EPtydwEMosqaYqBIr96DE6+uBb2nEigQmWNQjNssjA7LKtUOoyC18MpGq+B04iFSy2kiAlWo9xup/t+NEc44h0kaFnSVFjkylUFCsTpKqqcjdAyLQIr4dzgenpPLkQRrgSymyCdybNkn72Trn/qXgl4ZyrEgSWc2JKutraMfDdTjc0cgfibTr0tzVlf2SGEeZUZBswwBIJv5SB5A3P3rVFfo0aNAakvU5zmQWBgYwt3bEuJJN/ACxJ9jZvwdVp1GepB+5IexDqCMQweNYjJIhuqJQyCwTsKI30G76eb3E4JfEPCKzD6SYiIKfuMZwR4OmPqOMtDS9y4r7NuFP8AVjpR6MYGSc1TNFExoEL3lHSD4qvxWqTjuF9yNkuiRse+J7q34IB/Ggk+QPFBwvEhghBawjkAMPZQotHv0r9Pl0ol5j0yuigK0pAxY0uSgAMaAx2lG+wF/n55lxF4sRWRU4bBc8ihUk+FfMdJB31pcHwebbi2VLGLGwmRvqPyfxDdkgpRA1FMP1AALe5j2CoHE0ahRQ2Y79lvt2vYgHT/ANM8+yPtY5rZxZMmxHenY9xud/tv4Jz8BwCfpFadA7Lmz4CqORDir3Aojz8O2nXLmYxrl3r7WR4Y12JFHVRr85GIik8xyr/Sx9th/wCgfxqRlcDiZZgVIEjMgNkPiQzY7V2ik372tDazqq9VV+kmBuitHG8t2A6a3vfxqOQ5GTsqhHGKp8TrEzgk7kARnGlByVkxobEOjDRoXRoPTqO9XQKkqu4QI7xHJiU3V8WXK6JpkIUg2FfVjrV5nwSyxMj1iR5AYAjcEg/QgHQR/pbmrEwu1YiJFc1RBlLbsbN/uRDc+Zj9tXQ1x3hOPhj4mFJOiFY1EhLhlEZWQqxrerYob3BIJ810vlnMqxjkfLL+FLtjKPpfiQeR5qx5ACL5tw9M0Uv7bCSWTejlEZJpbXcZDAOT9OxqxrBw3LHSRW90OLogDq6cgaqsiXRwCzf5ZO2qHm3p0qzPJlxMRYtbHKSKzl0XsFG3YDsAf9Q1ZIY4U/gQzRspCSYhWxANrsPjG+xII3NncLFPOHhkl4VIjGCGjVSzFKI2yNAdu9V3G+nwGuc8m5qMvahlaBe6bAL3CnJW79R+gPS4O4B1af4wBFE5GUkqAoidRYkAkL/tF9zsBuTqo1PVPHFUAWiy/um7IAUjHL+blf54n6HUjwbieZ06Gds4wDd4FyLEYPw0GYk2F2HkaxeuOaIhUGQSTgl51RtlIA9qMX3FqyDycmNd6qvRXL41WWQKA7SMCbVjV2AWHfbHttsNBTDRr3RoDWHjIM43S6yUrferFXWs2jQRE3oSSUu8zoWCBIwuW4DZZljurbkACwATdg7LuH4b9KPbtyuX7kEnUpvytA7bfKLBoiwDrpGlfPeSfqVQZBcXs2pa18oaINHbzRrcaCY4f1PKshEbK0WYAErGRkBIGRlW6G/zXiAL7reST02k5zROgtZ9jiz7bMNqPTvW4+11r453y0cGyOXyV+gvIKCdsY0KiksknessepicRrxuWZ+0f1XtCdRnGfecH5QHKuNiaUZ7/KS3bUC7ieGhjI9qLhjaW0hZuNrcqLsY5db7EfOa2utk8yDhQjNETGPdkVhK52+FXGxUeApAF5NVAN9yIJeI/TCic+4LM4Ve0y1sm+O6lALAUeDQcF6V9uZJfdzCrRDIoLHw7YkLkNtwgO33NhO8B/8APA8ZYEo1qYzJ1scWVgG7UDiASN+1bDqreQctkiVjKyl3IJC5FRQrZm3bt5A0017qg0aNGgNGjRoDRo0aDFxMAdGU9mUjsrdxXY7H86QcDyCSNUUxwsUJpg0sYJJ3LRgEEbA43Qqh9dGjQb/p/lBgRw2GTuW6FoAHspY7ue+7fWu2mujRoDRo0aA0aNGg/9k="/>
          <p:cNvSpPr>
            <a:spLocks noChangeAspect="1" noChangeArrowheads="1"/>
          </p:cNvSpPr>
          <p:nvPr/>
        </p:nvSpPr>
        <p:spPr bwMode="auto">
          <a:xfrm>
            <a:off x="155575" y="-395288"/>
            <a:ext cx="838200" cy="838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4" name="AutoShape 6" descr="data:image/jpeg;base64,/9j/4AAQSkZJRgABAQAAAQABAAD/2wCEAAkGBhMRERIUExIWFBIUEh0ZFRgWGBIRGBkYHxgYFxcVFxgcJysqHBovGxYUJDssIycpOCwtFyozNTE2NjItLCoBCQoKDQwMDwwMDSkYFBgpKSkpKSkpKSkpKSkpKSkpKSkpKSkpKSkpKSkpKSkpKSkpKSkpKSkpKSkpKSkpKSkpKf/AABEIAFgAWAMBIgACEQEDEQH/xAAbAAADAAMBAQAAAAAAAAAAAAAABQYDBAcBAv/EADQQAAICAQIFAgUCBAcBAAAAAAECAxESACEEBSIxQQYTMkJRYYEUIzNxkrEVQ1JigpGiB//EABUBAQEAAAAAAAAAAAAAAAAAAAAB/8QAFBEBAAAAAAAAAAAAAAAAAAAAAP/aAAwDAQACEQMRAD8A7jo0aCdAaNIOa+qDE6pHC0zE9lIU4ggSSdqwWwCSRZNC96nOa81PEsCJZcNiFhYwEnJ8lMny0qjt3YkFqFaC64vjFjXJiauthf3/ALAnSzhvV/DOisHKhhl1qyEKd1ZgewIo7+Deovioppwz7gtEYm3JFuSJpXC2MqwCrtiCbO+nPKfSUXEwQze7IiyxKWRGBVkIGCMSCSQoUE33G1CgAo+Wc/i4gsEyBVipDoyG1onY/ZlI+oYHTO9cvbgX93iRGbC8QCaLke5FktOou42QxhlvbHYVVZ242TMSh5kx2RBIJY2UG1QBTscA1MCCxPZgKMHSb0aloPWByRREXjYlBNYVWkyIWOq2YgCrxBbbba6Th5w6hl7EWPH/AGPB1Rl0aNGgNeHXulfPuZNEqhKzdqBIsKNsm/nuK+5GgkPUMMQ4tGQy3HtIy4sI0Zyb7WB7hI2IuyPhD6ESadcFVEicsEjx9+aQKSjO+6qqbEWxOw2A2GlkE6vJGCHJnVSYt82ZwjKdwcV6FFmx5BJ1ecNwa8Fw7ELm4UXV9bfCkYJulyIAv62dySYEUvIYIQo4jB5cbCokOQFnqaVgMUBNX+2o7Aa+uIFJlSRRiqZ34px9uotGo/4kj6aV8LO8shKuuWQZpnBZVJNIyp80jUcB8qY1RJLa3OYQGuSSaYKal91o7BFN0hbKDFze4ogXZxGimUPLjJxCo8CMxNGQK0uFLkDIk6t09vhlJ6ht51kfks/DucDCDIaX3EPtydwEMosqaYqBIr96DE6+uBb2nEigQmWNQjNssjA7LKtUOoyC18MpGq+B04iFSy2kiAlWo9xup/t+NEc44h0kaFnSVFjkylUFCsTpKqqcjdAyLQIr4dzgenpPLkQRrgSymyCdybNkn72Trn/qXgl4ZyrEgSWc2JKutraMfDdTjc0cgfibTr0tzVlf2SGEeZUZBswwBIJv5SB5A3P3rVFfo0aNAakvU5zmQWBgYwt3bEuJJN/ACxJ9jZvwdVp1GepB+5IexDqCMQweNYjJIhuqJQyCwTsKI30G76eb3E4JfEPCKzD6SYiIKfuMZwR4OmPqOMtDS9y4r7NuFP8AVjpR6MYGSc1TNFExoEL3lHSD4qvxWqTjuF9yNkuiRse+J7q34IB/Ggk+QPFBwvEhghBawjkAMPZQotHv0r9Pl0ol5j0yuigK0pAxY0uSgAMaAx2lG+wF/n55lxF4sRWRU4bBc8ihUk+FfMdJB31pcHwebbi2VLGLGwmRvqPyfxDdkgpRA1FMP1AALe5j2CoHE0ahRQ2Y79lvt2vYgHT/ANM8+yPtY5rZxZMmxHenY9xud/tv4Jz8BwCfpFadA7Lmz4CqORDir3Aojz8O2nXLmYxrl3r7WR4Y12JFHVRr85GIik8xyr/Sx9th/wCgfxqRlcDiZZgVIEjMgNkPiQzY7V2ik372tDazqq9VV+kmBuitHG8t2A6a3vfxqOQ5GTsqhHGKp8TrEzgk7kARnGlByVkxobEOjDRoXRoPTqO9XQKkqu4QI7xHJiU3V8WXK6JpkIUg2FfVjrV5nwSyxMj1iR5AYAjcEg/QgHQR/pbmrEwu1YiJFc1RBlLbsbN/uRDc+Zj9tXQ1x3hOPhj4mFJOiFY1EhLhlEZWQqxrerYob3BIJ810vlnMqxjkfLL+FLtjKPpfiQeR5qx5ACL5tw9M0Uv7bCSWTejlEZJpbXcZDAOT9OxqxrBw3LHSRW90OLogDq6cgaqsiXRwCzf5ZO2qHm3p0qzPJlxMRYtbHKSKzl0XsFG3YDsAf9Q1ZIY4U/gQzRspCSYhWxANrsPjG+xII3NncLFPOHhkl4VIjGCGjVSzFKI2yNAdu9V3G+nwGuc8m5qMvahlaBe6bAL3CnJW79R+gPS4O4B1af4wBFE5GUkqAoidRYkAkL/tF9zsBuTqo1PVPHFUAWiy/um7IAUjHL+blf54n6HUjwbieZ06Gds4wDd4FyLEYPw0GYk2F2HkaxeuOaIhUGQSTgl51RtlIA9qMX3FqyDycmNd6qvRXL41WWQKA7SMCbVjV2AWHfbHttsNBTDRr3RoDWHjIM43S6yUrferFXWs2jQRE3oSSUu8zoWCBIwuW4DZZljurbkACwATdg7LuH4b9KPbtyuX7kEnUpvytA7bfKLBoiwDrpGlfPeSfqVQZBcXs2pa18oaINHbzRrcaCY4f1PKshEbK0WYAErGRkBIGRlW6G/zXiAL7reST02k5zROgtZ9jiz7bMNqPTvW4+11r453y0cGyOXyV+gvIKCdsY0KiksknessepicRrxuWZ+0f1XtCdRnGfecH5QHKuNiaUZ7/KS3bUC7ieGhjI9qLhjaW0hZuNrcqLsY5db7EfOa2utk8yDhQjNETGPdkVhK52+FXGxUeApAF5NVAN9yIJeI/TCic+4LM4Ve0y1sm+O6lALAUeDQcF6V9uZJfdzCrRDIoLHw7YkLkNtwgO33NhO8B/8APA8ZYEo1qYzJ1scWVgG7UDiASN+1bDqreQctkiVjKyl3IJC5FRQrZm3bt5A0017qg0aNGgNGjRoDRo0aDFxMAdGU9mUjsrdxXY7H86QcDyCSNUUxwsUJpg0sYJJ3LRgEEbA43Qqh9dGjQb/p/lBgRw2GTuW6FoAHspY7ue+7fWu2mujRoDRo0aA0aNGg/9k="/>
          <p:cNvSpPr>
            <a:spLocks noChangeAspect="1" noChangeArrowheads="1"/>
          </p:cNvSpPr>
          <p:nvPr/>
        </p:nvSpPr>
        <p:spPr bwMode="auto">
          <a:xfrm>
            <a:off x="307975" y="-242888"/>
            <a:ext cx="838200" cy="838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5" name="AutoShape 8" descr="data:image/jpeg;base64,/9j/4AAQSkZJRgABAQAAAQABAAD/2wCEAAkGBhMRERIUExIWFBIUEh0ZFRgWGBIRGBkYHxgYFxcVFxgcJysqHBovGxYUJDssIycpOCwtFyozNTE2NjItLCoBCQoKDQwMDwwMDSkYFBgpKSkpKSkpKSkpKSkpKSkpKSkpKSkpKSkpKSkpKSkpKSkpKSkpKSkpKSkpKSkpKSkpKf/AABEIAFgAWAMBIgACEQEDEQH/xAAbAAADAAMBAQAAAAAAAAAAAAAABQYDBAcBAv/EADQQAAICAQIFAgUCBAcBAAAAAAECAxESACEEBSIxQQYTMkJRYYEUIzNxkrEVQ1JigpGiB//EABUBAQEAAAAAAAAAAAAAAAAAAAAB/8QAFBEBAAAAAAAAAAAAAAAAAAAAAP/aAAwDAQACEQMRAD8A7jo0aCdAaNIOa+qDE6pHC0zE9lIU4ggSSdqwWwCSRZNC96nOa81PEsCJZcNiFhYwEnJ8lMny0qjt3YkFqFaC64vjFjXJiauthf3/ALAnSzhvV/DOisHKhhl1qyEKd1ZgewIo7+Deovioppwz7gtEYm3JFuSJpXC2MqwCrtiCbO+nPKfSUXEwQze7IiyxKWRGBVkIGCMSCSQoUE33G1CgAo+Wc/i4gsEyBVipDoyG1onY/ZlI+oYHTO9cvbgX93iRGbC8QCaLke5FktOou42QxhlvbHYVVZ242TMSh5kx2RBIJY2UG1QBTscA1MCCxPZgKMHSb0aloPWByRREXjYlBNYVWkyIWOq2YgCrxBbbba6Th5w6hl7EWPH/AGPB1Rl0aNGgNeHXulfPuZNEqhKzdqBIsKNsm/nuK+5GgkPUMMQ4tGQy3HtIy4sI0Zyb7WB7hI2IuyPhD6ESadcFVEicsEjx9+aQKSjO+6qqbEWxOw2A2GlkE6vJGCHJnVSYt82ZwjKdwcV6FFmx5BJ1ecNwa8Fw7ELm4UXV9bfCkYJulyIAv62dySYEUvIYIQo4jB5cbCokOQFnqaVgMUBNX+2o7Aa+uIFJlSRRiqZ34px9uotGo/4kj6aV8LO8shKuuWQZpnBZVJNIyp80jUcB8qY1RJLa3OYQGuSSaYKal91o7BFN0hbKDFze4ogXZxGimUPLjJxCo8CMxNGQK0uFLkDIk6t09vhlJ6ht51kfks/DucDCDIaX3EPtydwEMosqaYqBIr96DE6+uBb2nEigQmWNQjNssjA7LKtUOoyC18MpGq+B04iFSy2kiAlWo9xup/t+NEc44h0kaFnSVFjkylUFCsTpKqqcjdAyLQIr4dzgenpPLkQRrgSymyCdybNkn72Trn/qXgl4ZyrEgSWc2JKutraMfDdTjc0cgfibTr0tzVlf2SGEeZUZBswwBIJv5SB5A3P3rVFfo0aNAakvU5zmQWBgYwt3bEuJJN/ACxJ9jZvwdVp1GepB+5IexDqCMQweNYjJIhuqJQyCwTsKI30G76eb3E4JfEPCKzD6SYiIKfuMZwR4OmPqOMtDS9y4r7NuFP8AVjpR6MYGSc1TNFExoEL3lHSD4qvxWqTjuF9yNkuiRse+J7q34IB/Ggk+QPFBwvEhghBawjkAMPZQotHv0r9Pl0ol5j0yuigK0pAxY0uSgAMaAx2lG+wF/n55lxF4sRWRU4bBc8ihUk+FfMdJB31pcHwebbi2VLGLGwmRvqPyfxDdkgpRA1FMP1AALe5j2CoHE0ahRQ2Y79lvt2vYgHT/ANM8+yPtY5rZxZMmxHenY9xud/tv4Jz8BwCfpFadA7Lmz4CqORDir3Aojz8O2nXLmYxrl3r7WR4Y12JFHVRr85GIik8xyr/Sx9th/wCgfxqRlcDiZZgVIEjMgNkPiQzY7V2ik372tDazqq9VV+kmBuitHG8t2A6a3vfxqOQ5GTsqhHGKp8TrEzgk7kARnGlByVkxobEOjDRoXRoPTqO9XQKkqu4QI7xHJiU3V8WXK6JpkIUg2FfVjrV5nwSyxMj1iR5AYAjcEg/QgHQR/pbmrEwu1YiJFc1RBlLbsbN/uRDc+Zj9tXQ1x3hOPhj4mFJOiFY1EhLhlEZWQqxrerYob3BIJ810vlnMqxjkfLL+FLtjKPpfiQeR5qx5ACL5tw9M0Uv7bCSWTejlEZJpbXcZDAOT9OxqxrBw3LHSRW90OLogDq6cgaqsiXRwCzf5ZO2qHm3p0qzPJlxMRYtbHKSKzl0XsFG3YDsAf9Q1ZIY4U/gQzRspCSYhWxANrsPjG+xII3NncLFPOHhkl4VIjGCGjVSzFKI2yNAdu9V3G+nwGuc8m5qMvahlaBe6bAL3CnJW79R+gPS4O4B1af4wBFE5GUkqAoidRYkAkL/tF9zsBuTqo1PVPHFUAWiy/um7IAUjHL+blf54n6HUjwbieZ06Gds4wDd4FyLEYPw0GYk2F2HkaxeuOaIhUGQSTgl51RtlIA9qMX3FqyDycmNd6qvRXL41WWQKA7SMCbVjV2AWHfbHttsNBTDRr3RoDWHjIM43S6yUrferFXWs2jQRE3oSSUu8zoWCBIwuW4DZZljurbkACwATdg7LuH4b9KPbtyuX7kEnUpvytA7bfKLBoiwDrpGlfPeSfqVQZBcXs2pa18oaINHbzRrcaCY4f1PKshEbK0WYAErGRkBIGRlW6G/zXiAL7reST02k5zROgtZ9jiz7bMNqPTvW4+11r453y0cGyOXyV+gvIKCdsY0KiksknessepicRrxuWZ+0f1XtCdRnGfecH5QHKuNiaUZ7/KS3bUC7ieGhjI9qLhjaW0hZuNrcqLsY5db7EfOa2utk8yDhQjNETGPdkVhK52+FXGxUeApAF5NVAN9yIJeI/TCic+4LM4Ve0y1sm+O6lALAUeDQcF6V9uZJfdzCrRDIoLHw7YkLkNtwgO33NhO8B/8APA8ZYEo1qYzJ1scWVgG7UDiASN+1bDqreQctkiVjKyl3IJC5FRQrZm3bt5A0017qg0aNGgNGjRoDRo0aDFxMAdGU9mUjsrdxXY7H86QcDyCSNUUxwsUJpg0sYJJ3LRgEEbA43Qqh9dGjQb/p/lBgRw2GTuW6FoAHspY7ue+7fWu2mujRoDRo0aA0aNGg/9k="/>
          <p:cNvSpPr>
            <a:spLocks noChangeAspect="1" noChangeArrowheads="1"/>
          </p:cNvSpPr>
          <p:nvPr/>
        </p:nvSpPr>
        <p:spPr bwMode="auto">
          <a:xfrm>
            <a:off x="460375" y="-90488"/>
            <a:ext cx="838200" cy="838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2" name="Retângulo 1"/>
          <p:cNvSpPr/>
          <p:nvPr/>
        </p:nvSpPr>
        <p:spPr>
          <a:xfrm>
            <a:off x="1988897" y="4304982"/>
            <a:ext cx="8766111" cy="584775"/>
          </a:xfrm>
          <a:prstGeom prst="rect">
            <a:avLst/>
          </a:prstGeom>
        </p:spPr>
        <p:txBody>
          <a:bodyPr wrap="square">
            <a:spAutoFit/>
          </a:bodyPr>
          <a:lstStyle/>
          <a:p>
            <a:pPr algn="ctr"/>
            <a:r>
              <a:rPr lang="en-US" sz="1600" b="1" dirty="0"/>
              <a:t>2nd Global Observation Data Exchange for NWP Meeting</a:t>
            </a:r>
          </a:p>
          <a:p>
            <a:pPr algn="ctr"/>
            <a:r>
              <a:rPr lang="pt-BR" sz="1600" b="1" dirty="0"/>
              <a:t>27-30 November 2018</a:t>
            </a:r>
            <a:endParaRPr lang="pt-BR" sz="1600" dirty="0"/>
          </a:p>
        </p:txBody>
      </p:sp>
      <p:sp>
        <p:nvSpPr>
          <p:cNvPr id="6" name="Retângulo 5">
            <a:extLst>
              <a:ext uri="{FF2B5EF4-FFF2-40B4-BE49-F238E27FC236}">
                <a16:creationId xmlns:a16="http://schemas.microsoft.com/office/drawing/2014/main" xmlns="" id="{F47210F4-BC68-4090-9BE9-BB183EB4B84F}"/>
              </a:ext>
            </a:extLst>
          </p:cNvPr>
          <p:cNvSpPr/>
          <p:nvPr/>
        </p:nvSpPr>
        <p:spPr bwMode="auto">
          <a:xfrm>
            <a:off x="6879102" y="6189785"/>
            <a:ext cx="2075242" cy="3376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TextBox 2">
            <a:extLst>
              <a:ext uri="{FF2B5EF4-FFF2-40B4-BE49-F238E27FC236}">
                <a16:creationId xmlns:a16="http://schemas.microsoft.com/office/drawing/2014/main" xmlns="" id="{2C52BD70-2EA7-4475-AF43-EADA8EE650B2}"/>
              </a:ext>
            </a:extLst>
          </p:cNvPr>
          <p:cNvSpPr txBox="1"/>
          <p:nvPr/>
        </p:nvSpPr>
        <p:spPr>
          <a:xfrm>
            <a:off x="155575" y="3186657"/>
            <a:ext cx="7421217" cy="1015663"/>
          </a:xfrm>
          <a:prstGeom prst="rect">
            <a:avLst/>
          </a:prstGeom>
          <a:noFill/>
        </p:spPr>
        <p:txBody>
          <a:bodyPr wrap="square" rtlCol="0">
            <a:spAutoFit/>
          </a:bodyPr>
          <a:lstStyle/>
          <a:p>
            <a:r>
              <a:rPr lang="en-GB" dirty="0"/>
              <a:t>Acknowledgements to: Carlos F. </a:t>
            </a:r>
            <a:r>
              <a:rPr lang="en-GB" dirty="0" err="1"/>
              <a:t>Bastarz</a:t>
            </a:r>
            <a:r>
              <a:rPr lang="en-GB" dirty="0"/>
              <a:t>, João G. de Mattos, Eder P. </a:t>
            </a:r>
            <a:r>
              <a:rPr lang="en-GB" dirty="0" err="1"/>
              <a:t>Vendrasco</a:t>
            </a:r>
            <a:r>
              <a:rPr lang="en-GB" dirty="0"/>
              <a:t>, Cristiano </a:t>
            </a:r>
            <a:r>
              <a:rPr lang="en-GB" dirty="0" err="1"/>
              <a:t>Eichholz</a:t>
            </a:r>
            <a:r>
              <a:rPr lang="en-GB" dirty="0"/>
              <a:t>, Ivette </a:t>
            </a:r>
            <a:r>
              <a:rPr lang="en-GB" dirty="0" err="1"/>
              <a:t>Banos</a:t>
            </a:r>
            <a:r>
              <a:rPr lang="en-GB" dirty="0"/>
              <a:t>, Renato Galante, Eduardo Barbosa, Paulo Kubota. </a:t>
            </a:r>
          </a:p>
        </p:txBody>
      </p:sp>
    </p:spTree>
    <p:extLst>
      <p:ext uri="{BB962C8B-B14F-4D97-AF65-F5344CB8AC3E}">
        <p14:creationId xmlns:p14="http://schemas.microsoft.com/office/powerpoint/2010/main" xmlns="" val="1458936842"/>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xmlns="" id="{BFD443BD-F7B9-405B-85A6-D40FEEB99EA8}"/>
              </a:ext>
            </a:extLst>
          </p:cNvPr>
          <p:cNvSpPr/>
          <p:nvPr/>
        </p:nvSpPr>
        <p:spPr bwMode="auto">
          <a:xfrm>
            <a:off x="3388115" y="3342591"/>
            <a:ext cx="2219845" cy="1016641"/>
          </a:xfrm>
          <a:prstGeom prst="ellipse">
            <a:avLst/>
          </a:prstGeom>
          <a:solidFill>
            <a:schemeClr val="tx2">
              <a:lumMod val="50000"/>
              <a:lumOff val="50000"/>
            </a:schemeClr>
          </a:solidFill>
          <a:ln w="9525" cap="flat" cmpd="sng" algn="ctr">
            <a:solidFill>
              <a:schemeClr val="tx2">
                <a:lumMod val="50000"/>
                <a:lumOff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9" name="CaixaDeTexto 18">
            <a:extLst>
              <a:ext uri="{FF2B5EF4-FFF2-40B4-BE49-F238E27FC236}">
                <a16:creationId xmlns:a16="http://schemas.microsoft.com/office/drawing/2014/main" xmlns="" id="{6622ED05-D1A5-436F-98A9-F5137CDBA2AC}"/>
              </a:ext>
            </a:extLst>
          </p:cNvPr>
          <p:cNvSpPr txBox="1"/>
          <p:nvPr/>
        </p:nvSpPr>
        <p:spPr>
          <a:xfrm>
            <a:off x="3762603" y="3367085"/>
            <a:ext cx="1656147" cy="923330"/>
          </a:xfrm>
          <a:prstGeom prst="rect">
            <a:avLst/>
          </a:prstGeom>
          <a:noFill/>
        </p:spPr>
        <p:txBody>
          <a:bodyPr wrap="square" rtlCol="0">
            <a:spAutoFit/>
          </a:bodyPr>
          <a:lstStyle/>
          <a:p>
            <a:r>
              <a:rPr lang="en-US" sz="5400" b="1" dirty="0"/>
              <a:t>GSI</a:t>
            </a:r>
          </a:p>
        </p:txBody>
      </p:sp>
      <p:sp>
        <p:nvSpPr>
          <p:cNvPr id="21" name="Elipse 20">
            <a:extLst>
              <a:ext uri="{FF2B5EF4-FFF2-40B4-BE49-F238E27FC236}">
                <a16:creationId xmlns:a16="http://schemas.microsoft.com/office/drawing/2014/main" xmlns="" id="{850EB27A-C1E1-4236-B917-7A1607120919}"/>
              </a:ext>
            </a:extLst>
          </p:cNvPr>
          <p:cNvSpPr/>
          <p:nvPr/>
        </p:nvSpPr>
        <p:spPr bwMode="auto">
          <a:xfrm>
            <a:off x="3100295" y="2173416"/>
            <a:ext cx="2787115" cy="771760"/>
          </a:xfrm>
          <a:prstGeom prst="ellipse">
            <a:avLst/>
          </a:prstGeom>
          <a:solidFill>
            <a:schemeClr val="bg2">
              <a:lumMod val="40000"/>
              <a:lumOff val="60000"/>
            </a:schemeClr>
          </a:solidFill>
          <a:ln w="9525" cap="flat" cmpd="sng" algn="ctr">
            <a:solidFill>
              <a:schemeClr val="bg2">
                <a:lumMod val="40000"/>
                <a:lumOff val="6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  Global </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4" name="Elipse 23">
            <a:extLst>
              <a:ext uri="{FF2B5EF4-FFF2-40B4-BE49-F238E27FC236}">
                <a16:creationId xmlns:a16="http://schemas.microsoft.com/office/drawing/2014/main" xmlns="" id="{D1922A56-2FA8-47A1-9B30-5C3DF114F12C}"/>
              </a:ext>
            </a:extLst>
          </p:cNvPr>
          <p:cNvSpPr/>
          <p:nvPr/>
        </p:nvSpPr>
        <p:spPr bwMode="auto">
          <a:xfrm>
            <a:off x="3096486" y="4881983"/>
            <a:ext cx="2787116" cy="667854"/>
          </a:xfrm>
          <a:prstGeom prst="ellipse">
            <a:avLst/>
          </a:prstGeom>
          <a:solidFill>
            <a:srgbClr val="FFC000"/>
          </a:solidFill>
          <a:ln w="9525" cap="flat" cmpd="sng" algn="ctr">
            <a:solidFill>
              <a:schemeClr val="bg2">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Regional</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2" name="Retângulo 21">
            <a:extLst>
              <a:ext uri="{FF2B5EF4-FFF2-40B4-BE49-F238E27FC236}">
                <a16:creationId xmlns:a16="http://schemas.microsoft.com/office/drawing/2014/main" xmlns="" id="{9DAAF6F5-CDDA-493E-907F-9EEDCF0B2E2F}"/>
              </a:ext>
            </a:extLst>
          </p:cNvPr>
          <p:cNvSpPr/>
          <p:nvPr/>
        </p:nvSpPr>
        <p:spPr bwMode="auto">
          <a:xfrm>
            <a:off x="726623" y="3542787"/>
            <a:ext cx="1557856" cy="704911"/>
          </a:xfrm>
          <a:prstGeom prst="rect">
            <a:avLst/>
          </a:prstGeom>
          <a:solidFill>
            <a:schemeClr val="accent5">
              <a:lumMod val="40000"/>
              <a:lumOff val="6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Observation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a:t>  system</a:t>
            </a:r>
            <a:endParaRPr kumimoji="0" lang="en-US" sz="2000" b="0" i="0" u="none" strike="noStrike" cap="none" normalizeH="0" baseline="0" dirty="0">
              <a:ln>
                <a:noFill/>
              </a:ln>
              <a:solidFill>
                <a:schemeClr val="tx1"/>
              </a:solidFill>
              <a:effectLst/>
              <a:latin typeface="Arial" charset="0"/>
            </a:endParaRPr>
          </a:p>
        </p:txBody>
      </p:sp>
      <p:sp>
        <p:nvSpPr>
          <p:cNvPr id="23" name="Retângulo 22">
            <a:extLst>
              <a:ext uri="{FF2B5EF4-FFF2-40B4-BE49-F238E27FC236}">
                <a16:creationId xmlns:a16="http://schemas.microsoft.com/office/drawing/2014/main" xmlns="" id="{5AD969E9-C1C0-4761-80E9-98C87EDD9BE0}"/>
              </a:ext>
            </a:extLst>
          </p:cNvPr>
          <p:cNvSpPr/>
          <p:nvPr/>
        </p:nvSpPr>
        <p:spPr bwMode="auto">
          <a:xfrm>
            <a:off x="6588794" y="3417392"/>
            <a:ext cx="1700979" cy="808309"/>
          </a:xfrm>
          <a:prstGeom prst="rect">
            <a:avLst/>
          </a:prstGeom>
          <a:solidFill>
            <a:srgbClr val="CCECFF"/>
          </a:solidFill>
          <a:ln w="9525" cap="flat" cmpd="sng" algn="ctr">
            <a:solidFill>
              <a:srgbClr val="CCEC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Evaluation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system</a:t>
            </a:r>
          </a:p>
        </p:txBody>
      </p:sp>
      <p:sp>
        <p:nvSpPr>
          <p:cNvPr id="26" name="Seta: para Baixo 25">
            <a:extLst>
              <a:ext uri="{FF2B5EF4-FFF2-40B4-BE49-F238E27FC236}">
                <a16:creationId xmlns:a16="http://schemas.microsoft.com/office/drawing/2014/main" xmlns="" id="{F445A685-2A6A-47B9-9CD2-023C182EEE14}"/>
              </a:ext>
            </a:extLst>
          </p:cNvPr>
          <p:cNvSpPr/>
          <p:nvPr/>
        </p:nvSpPr>
        <p:spPr bwMode="auto">
          <a:xfrm>
            <a:off x="3984801" y="2993009"/>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Seta: para Baixo 30">
            <a:extLst>
              <a:ext uri="{FF2B5EF4-FFF2-40B4-BE49-F238E27FC236}">
                <a16:creationId xmlns:a16="http://schemas.microsoft.com/office/drawing/2014/main" xmlns="" id="{43062655-F295-4FC6-B940-28AA88CE48F7}"/>
              </a:ext>
            </a:extLst>
          </p:cNvPr>
          <p:cNvSpPr/>
          <p:nvPr/>
        </p:nvSpPr>
        <p:spPr bwMode="auto">
          <a:xfrm rot="10800000">
            <a:off x="4511274" y="295837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Seta: para Baixo 31">
            <a:extLst>
              <a:ext uri="{FF2B5EF4-FFF2-40B4-BE49-F238E27FC236}">
                <a16:creationId xmlns:a16="http://schemas.microsoft.com/office/drawing/2014/main" xmlns="" id="{4E590AF2-BDDE-4988-AD7A-5FCB12C318BD}"/>
              </a:ext>
            </a:extLst>
          </p:cNvPr>
          <p:cNvSpPr/>
          <p:nvPr/>
        </p:nvSpPr>
        <p:spPr bwMode="auto">
          <a:xfrm>
            <a:off x="4033292" y="4496228"/>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3" name="Seta: para Baixo 32">
            <a:extLst>
              <a:ext uri="{FF2B5EF4-FFF2-40B4-BE49-F238E27FC236}">
                <a16:creationId xmlns:a16="http://schemas.microsoft.com/office/drawing/2014/main" xmlns="" id="{37FDDB93-D724-46D9-AA06-1B6B876E5973}"/>
              </a:ext>
            </a:extLst>
          </p:cNvPr>
          <p:cNvSpPr/>
          <p:nvPr/>
        </p:nvSpPr>
        <p:spPr bwMode="auto">
          <a:xfrm rot="10800000">
            <a:off x="4559765" y="446159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ítulo 1"/>
          <p:cNvSpPr>
            <a:spLocks noGrp="1"/>
          </p:cNvSpPr>
          <p:nvPr>
            <p:ph type="title"/>
          </p:nvPr>
        </p:nvSpPr>
        <p:spPr/>
        <p:txBody>
          <a:bodyPr/>
          <a:lstStyle/>
          <a:p>
            <a:r>
              <a:rPr lang="en-US"/>
              <a:t>Presentation contents</a:t>
            </a:r>
            <a:endParaRPr lang="pt-BR" dirty="0"/>
          </a:p>
        </p:txBody>
      </p:sp>
      <p:sp>
        <p:nvSpPr>
          <p:cNvPr id="11" name="Elipse 10">
            <a:extLst>
              <a:ext uri="{FF2B5EF4-FFF2-40B4-BE49-F238E27FC236}">
                <a16:creationId xmlns:a16="http://schemas.microsoft.com/office/drawing/2014/main" xmlns="" id="{AC9DC9C0-5EC4-42D9-A31C-5545BF574EE4}"/>
              </a:ext>
            </a:extLst>
          </p:cNvPr>
          <p:cNvSpPr/>
          <p:nvPr/>
        </p:nvSpPr>
        <p:spPr bwMode="auto">
          <a:xfrm>
            <a:off x="2910840" y="3143249"/>
            <a:ext cx="3174048" cy="3151909"/>
          </a:xfrm>
          <a:prstGeom prst="ellipse">
            <a:avLst/>
          </a:prstGeom>
          <a:noFill/>
          <a:ln w="76200" cap="flat" cmpd="sng" algn="ctr">
            <a:solidFill>
              <a:srgbClr val="FF33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7" name="Seta: para Baixo 26">
            <a:extLst>
              <a:ext uri="{FF2B5EF4-FFF2-40B4-BE49-F238E27FC236}">
                <a16:creationId xmlns:a16="http://schemas.microsoft.com/office/drawing/2014/main" xmlns="" id="{298AC412-3E4B-4F72-99E9-EA525940E697}"/>
              </a:ext>
            </a:extLst>
          </p:cNvPr>
          <p:cNvSpPr/>
          <p:nvPr/>
        </p:nvSpPr>
        <p:spPr bwMode="auto">
          <a:xfrm rot="16200000">
            <a:off x="5870950" y="3985292"/>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Seta: para Baixo 27">
            <a:extLst>
              <a:ext uri="{FF2B5EF4-FFF2-40B4-BE49-F238E27FC236}">
                <a16:creationId xmlns:a16="http://schemas.microsoft.com/office/drawing/2014/main" xmlns="" id="{5D20ADDA-ADDA-4F92-A04C-8BCAD31692A5}"/>
              </a:ext>
            </a:extLst>
          </p:cNvPr>
          <p:cNvSpPr/>
          <p:nvPr/>
        </p:nvSpPr>
        <p:spPr bwMode="auto">
          <a:xfrm rot="5400000">
            <a:off x="5822621" y="346560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Seta: para Baixo 29">
            <a:extLst>
              <a:ext uri="{FF2B5EF4-FFF2-40B4-BE49-F238E27FC236}">
                <a16:creationId xmlns:a16="http://schemas.microsoft.com/office/drawing/2014/main" xmlns="" id="{FDB19372-DABB-4352-BFCC-54E466E45901}"/>
              </a:ext>
            </a:extLst>
          </p:cNvPr>
          <p:cNvSpPr/>
          <p:nvPr/>
        </p:nvSpPr>
        <p:spPr bwMode="auto">
          <a:xfrm rot="16200000">
            <a:off x="2518729" y="3985293"/>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4" name="Seta: para Baixo 33">
            <a:extLst>
              <a:ext uri="{FF2B5EF4-FFF2-40B4-BE49-F238E27FC236}">
                <a16:creationId xmlns:a16="http://schemas.microsoft.com/office/drawing/2014/main" xmlns="" id="{602F73CB-656D-4CC3-AFFB-C774FE400AB7}"/>
              </a:ext>
            </a:extLst>
          </p:cNvPr>
          <p:cNvSpPr/>
          <p:nvPr/>
        </p:nvSpPr>
        <p:spPr bwMode="auto">
          <a:xfrm rot="5400000">
            <a:off x="2470400" y="346560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CaixaDeTexto 17">
            <a:extLst>
              <a:ext uri="{FF2B5EF4-FFF2-40B4-BE49-F238E27FC236}">
                <a16:creationId xmlns:a16="http://schemas.microsoft.com/office/drawing/2014/main" xmlns="" id="{68C08117-BE52-4187-802D-E230A06A1D55}"/>
              </a:ext>
            </a:extLst>
          </p:cNvPr>
          <p:cNvSpPr txBox="1"/>
          <p:nvPr/>
        </p:nvSpPr>
        <p:spPr>
          <a:xfrm>
            <a:off x="364824" y="1176613"/>
            <a:ext cx="2778325" cy="381642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b="1" dirty="0"/>
              <a:t>Motivation:</a:t>
            </a:r>
          </a:p>
          <a:p>
            <a:pPr marL="342900" indent="-342900">
              <a:lnSpc>
                <a:spcPct val="150000"/>
              </a:lnSpc>
              <a:buFont typeface="Arial" panose="020B0604020202020204" pitchFamily="34" charset="0"/>
              <a:buChar char="•"/>
            </a:pPr>
            <a:r>
              <a:rPr lang="en-US" b="1" dirty="0"/>
              <a:t>Objectives</a:t>
            </a:r>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buFont typeface="Arial" panose="020B0604020202020204" pitchFamily="34" charset="0"/>
              <a:buChar char="•"/>
            </a:pPr>
            <a:r>
              <a:rPr lang="en-US" sz="1600" b="1" dirty="0"/>
              <a:t>Actual </a:t>
            </a:r>
          </a:p>
          <a:p>
            <a:pPr marL="342900" indent="-342900">
              <a:buFont typeface="Arial" panose="020B0604020202020204" pitchFamily="34" charset="0"/>
              <a:buChar char="•"/>
            </a:pPr>
            <a:r>
              <a:rPr lang="en-US" sz="1600" b="1" dirty="0"/>
              <a:t>Next steps to increase:</a:t>
            </a:r>
          </a:p>
        </p:txBody>
      </p:sp>
    </p:spTree>
    <p:extLst>
      <p:ext uri="{BB962C8B-B14F-4D97-AF65-F5344CB8AC3E}">
        <p14:creationId xmlns:p14="http://schemas.microsoft.com/office/powerpoint/2010/main" xmlns="" val="2252170723"/>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ECC200A-211E-4877-B403-498990A35929}"/>
              </a:ext>
            </a:extLst>
          </p:cNvPr>
          <p:cNvSpPr>
            <a:spLocks noGrp="1"/>
          </p:cNvSpPr>
          <p:nvPr>
            <p:ph type="title"/>
          </p:nvPr>
        </p:nvSpPr>
        <p:spPr>
          <a:xfrm>
            <a:off x="2121580" y="174577"/>
            <a:ext cx="7603548" cy="717550"/>
          </a:xfrm>
        </p:spPr>
        <p:txBody>
          <a:bodyPr/>
          <a:lstStyle/>
          <a:p>
            <a:r>
              <a:rPr lang="en-US" dirty="0"/>
              <a:t>Concept of the </a:t>
            </a:r>
            <a:r>
              <a:rPr lang="en-US" dirty="0">
                <a:solidFill>
                  <a:srgbClr val="FF0000"/>
                </a:solidFill>
              </a:rPr>
              <a:t>Regional Modeling System </a:t>
            </a:r>
            <a:r>
              <a:rPr lang="en-US" dirty="0"/>
              <a:t>(SMR)</a:t>
            </a:r>
          </a:p>
        </p:txBody>
      </p:sp>
      <p:sp>
        <p:nvSpPr>
          <p:cNvPr id="6" name="CaixaDeTexto 5">
            <a:extLst>
              <a:ext uri="{FF2B5EF4-FFF2-40B4-BE49-F238E27FC236}">
                <a16:creationId xmlns:a16="http://schemas.microsoft.com/office/drawing/2014/main" xmlns="" id="{86D6AE7C-245D-48EE-85E5-4808E337E9C2}"/>
              </a:ext>
            </a:extLst>
          </p:cNvPr>
          <p:cNvSpPr txBox="1"/>
          <p:nvPr/>
        </p:nvSpPr>
        <p:spPr>
          <a:xfrm>
            <a:off x="167850" y="1194914"/>
            <a:ext cx="2762244" cy="5262979"/>
          </a:xfrm>
          <a:prstGeom prst="rect">
            <a:avLst/>
          </a:prstGeom>
          <a:solidFill>
            <a:schemeClr val="bg1"/>
          </a:solidFill>
        </p:spPr>
        <p:txBody>
          <a:bodyPr wrap="square" rtlCol="0">
            <a:spAutoFit/>
          </a:bodyPr>
          <a:lstStyle/>
          <a:p>
            <a:r>
              <a:rPr lang="en-US" sz="1600" b="1" dirty="0"/>
              <a:t>Some characteristics of the system:</a:t>
            </a:r>
          </a:p>
          <a:p>
            <a:pPr marL="285750" indent="-285750">
              <a:buFont typeface="Arial" panose="020B0604020202020204" pitchFamily="34" charset="0"/>
              <a:buChar char="•"/>
            </a:pPr>
            <a:r>
              <a:rPr lang="en-US" sz="1600" dirty="0"/>
              <a:t>Different regional models can be used, such as BRAMS and ETA;</a:t>
            </a:r>
          </a:p>
          <a:p>
            <a:pPr marL="285750" indent="-285750">
              <a:buFont typeface="Arial" panose="020B0604020202020204" pitchFamily="34" charset="0"/>
              <a:buChar char="•"/>
            </a:pPr>
            <a:r>
              <a:rPr lang="en-US" sz="1600" dirty="0"/>
              <a:t>WRF is been used such as proof of concept  of the regional data assimilation over South American.</a:t>
            </a:r>
          </a:p>
          <a:p>
            <a:pPr marL="285750" indent="-285750">
              <a:buFont typeface="Arial" panose="020B0604020202020204" pitchFamily="34" charset="0"/>
              <a:buChar char="•"/>
            </a:pPr>
            <a:r>
              <a:rPr lang="en-US" sz="1600" dirty="0"/>
              <a:t>GSI and Regional models are maintained independent to permit constant updates;</a:t>
            </a:r>
          </a:p>
          <a:p>
            <a:r>
              <a:rPr lang="en-US" sz="1600" b="1" dirty="0"/>
              <a:t>GSI  details:</a:t>
            </a:r>
          </a:p>
          <a:p>
            <a:pPr marL="285750" indent="-285750">
              <a:buFont typeface="Arial" panose="020B0604020202020204" pitchFamily="34" charset="0"/>
              <a:buChar char="•"/>
            </a:pPr>
            <a:r>
              <a:rPr lang="en-US" sz="1600" dirty="0"/>
              <a:t>Version used: </a:t>
            </a:r>
            <a:r>
              <a:rPr lang="pt-BR" sz="1600" dirty="0"/>
              <a:t>GSIv3.4_EnKFv1.0;</a:t>
            </a:r>
          </a:p>
          <a:p>
            <a:r>
              <a:rPr lang="en-US" sz="1600" b="1" dirty="0"/>
              <a:t>WRF details</a:t>
            </a:r>
          </a:p>
          <a:p>
            <a:pPr marL="285750" indent="-285750">
              <a:buFont typeface="Arial" panose="020B0604020202020204" pitchFamily="34" charset="0"/>
              <a:buChar char="•"/>
            </a:pPr>
            <a:r>
              <a:rPr lang="en-US" sz="1600" dirty="0"/>
              <a:t>Resolution 5km </a:t>
            </a:r>
          </a:p>
          <a:p>
            <a:pPr marL="285750" indent="-285750">
              <a:buFont typeface="Arial" panose="020B0604020202020204" pitchFamily="34" charset="0"/>
              <a:buChar char="•"/>
            </a:pPr>
            <a:r>
              <a:rPr lang="pt-BR" sz="1600" dirty="0"/>
              <a:t>Version 3.9.1.1 </a:t>
            </a:r>
            <a:endParaRPr lang="en-US" sz="1600" dirty="0"/>
          </a:p>
          <a:p>
            <a:pPr marL="285750" indent="-285750">
              <a:buFont typeface="Arial" panose="020B0604020202020204" pitchFamily="34" charset="0"/>
              <a:buChar char="•"/>
            </a:pPr>
            <a:r>
              <a:rPr lang="en-US" sz="1600" dirty="0"/>
              <a:t>Domain: South American</a:t>
            </a:r>
          </a:p>
        </p:txBody>
      </p:sp>
      <p:pic>
        <p:nvPicPr>
          <p:cNvPr id="19" name="Imagem 18">
            <a:extLst>
              <a:ext uri="{FF2B5EF4-FFF2-40B4-BE49-F238E27FC236}">
                <a16:creationId xmlns:a16="http://schemas.microsoft.com/office/drawing/2014/main" xmlns="" id="{36550400-B242-4258-974A-024644F13EA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28861" y="1315054"/>
            <a:ext cx="2762244" cy="5141286"/>
          </a:xfrm>
          <a:prstGeom prst="rect">
            <a:avLst/>
          </a:prstGeom>
        </p:spPr>
      </p:pic>
      <p:grpSp>
        <p:nvGrpSpPr>
          <p:cNvPr id="7" name="Agrupar 6">
            <a:extLst>
              <a:ext uri="{FF2B5EF4-FFF2-40B4-BE49-F238E27FC236}">
                <a16:creationId xmlns:a16="http://schemas.microsoft.com/office/drawing/2014/main" xmlns="" id="{9DC8C607-6C94-4C69-B6CA-77AB95166FAD}"/>
              </a:ext>
            </a:extLst>
          </p:cNvPr>
          <p:cNvGrpSpPr/>
          <p:nvPr/>
        </p:nvGrpSpPr>
        <p:grpSpPr>
          <a:xfrm>
            <a:off x="118955" y="999845"/>
            <a:ext cx="4414241" cy="2978728"/>
            <a:chOff x="0" y="1357745"/>
            <a:chExt cx="4414241" cy="2978728"/>
          </a:xfrm>
        </p:grpSpPr>
        <p:sp>
          <p:nvSpPr>
            <p:cNvPr id="8" name="Forma Livre: Forma 7">
              <a:extLst>
                <a:ext uri="{FF2B5EF4-FFF2-40B4-BE49-F238E27FC236}">
                  <a16:creationId xmlns:a16="http://schemas.microsoft.com/office/drawing/2014/main" xmlns="" id="{C9143971-2438-4D28-A967-DB0E2A33C811}"/>
                </a:ext>
              </a:extLst>
            </p:cNvPr>
            <p:cNvSpPr/>
            <p:nvPr/>
          </p:nvSpPr>
          <p:spPr bwMode="auto">
            <a:xfrm>
              <a:off x="789709" y="1357745"/>
              <a:ext cx="3624532" cy="1018364"/>
            </a:xfrm>
            <a:custGeom>
              <a:avLst/>
              <a:gdLst>
                <a:gd name="connsiteX0" fmla="*/ 4544291 w 4558145"/>
                <a:gd name="connsiteY0" fmla="*/ 1427019 h 1828800"/>
                <a:gd name="connsiteX1" fmla="*/ 3906982 w 4558145"/>
                <a:gd name="connsiteY1" fmla="*/ 0 h 1828800"/>
                <a:gd name="connsiteX2" fmla="*/ 0 w 4558145"/>
                <a:gd name="connsiteY2" fmla="*/ 0 h 1828800"/>
                <a:gd name="connsiteX3" fmla="*/ 4558145 w 4558145"/>
                <a:gd name="connsiteY3" fmla="*/ 1828800 h 1828800"/>
                <a:gd name="connsiteX4" fmla="*/ 4544291 w 4558145"/>
                <a:gd name="connsiteY4" fmla="*/ 1427019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145" h="1828800">
                  <a:moveTo>
                    <a:pt x="4544291" y="1427019"/>
                  </a:moveTo>
                  <a:lnTo>
                    <a:pt x="3906982" y="0"/>
                  </a:lnTo>
                  <a:lnTo>
                    <a:pt x="0" y="0"/>
                  </a:lnTo>
                  <a:lnTo>
                    <a:pt x="4558145" y="1828800"/>
                  </a:lnTo>
                  <a:lnTo>
                    <a:pt x="4544291" y="1427019"/>
                  </a:lnTo>
                  <a:close/>
                </a:path>
              </a:pathLst>
            </a:custGeom>
            <a:solidFill>
              <a:srgbClr val="00B0F0">
                <a:alpha val="86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9" name="Forma Livre: Forma 8">
              <a:extLst>
                <a:ext uri="{FF2B5EF4-FFF2-40B4-BE49-F238E27FC236}">
                  <a16:creationId xmlns:a16="http://schemas.microsoft.com/office/drawing/2014/main" xmlns="" id="{039D514F-3F00-4818-8B07-78FDB55FE2E6}"/>
                </a:ext>
              </a:extLst>
            </p:cNvPr>
            <p:cNvSpPr/>
            <p:nvPr/>
          </p:nvSpPr>
          <p:spPr bwMode="auto">
            <a:xfrm flipV="1">
              <a:off x="789708" y="2125386"/>
              <a:ext cx="3624532" cy="2192035"/>
            </a:xfrm>
            <a:custGeom>
              <a:avLst/>
              <a:gdLst>
                <a:gd name="connsiteX0" fmla="*/ 4544291 w 4558145"/>
                <a:gd name="connsiteY0" fmla="*/ 1427019 h 1828800"/>
                <a:gd name="connsiteX1" fmla="*/ 3906982 w 4558145"/>
                <a:gd name="connsiteY1" fmla="*/ 0 h 1828800"/>
                <a:gd name="connsiteX2" fmla="*/ 0 w 4558145"/>
                <a:gd name="connsiteY2" fmla="*/ 0 h 1828800"/>
                <a:gd name="connsiteX3" fmla="*/ 4558145 w 4558145"/>
                <a:gd name="connsiteY3" fmla="*/ 1828800 h 1828800"/>
                <a:gd name="connsiteX4" fmla="*/ 4544291 w 4558145"/>
                <a:gd name="connsiteY4" fmla="*/ 1427019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145" h="1828800">
                  <a:moveTo>
                    <a:pt x="4544291" y="1427019"/>
                  </a:moveTo>
                  <a:lnTo>
                    <a:pt x="3906982" y="0"/>
                  </a:lnTo>
                  <a:lnTo>
                    <a:pt x="0" y="0"/>
                  </a:lnTo>
                  <a:lnTo>
                    <a:pt x="4558145" y="1828800"/>
                  </a:lnTo>
                  <a:lnTo>
                    <a:pt x="4544291" y="1427019"/>
                  </a:lnTo>
                  <a:close/>
                </a:path>
              </a:pathLst>
            </a:custGeom>
            <a:solidFill>
              <a:srgbClr val="0070C0">
                <a:alpha val="48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pic>
          <p:nvPicPr>
            <p:cNvPr id="10" name="Imagem 9">
              <a:extLst>
                <a:ext uri="{FF2B5EF4-FFF2-40B4-BE49-F238E27FC236}">
                  <a16:creationId xmlns:a16="http://schemas.microsoft.com/office/drawing/2014/main" xmlns="" id="{545B933B-2665-4295-A5CD-8D4AC091A8C1}"/>
                </a:ext>
              </a:extLst>
            </p:cNvPr>
            <p:cNvPicPr>
              <a:picLocks noChangeAspect="1"/>
            </p:cNvPicPr>
            <p:nvPr/>
          </p:nvPicPr>
          <p:blipFill>
            <a:blip r:embed="rId4" cstate="print"/>
            <a:stretch>
              <a:fillRect/>
            </a:stretch>
          </p:blipFill>
          <p:spPr>
            <a:xfrm>
              <a:off x="0" y="1361209"/>
              <a:ext cx="3913889" cy="2975264"/>
            </a:xfrm>
            <a:prstGeom prst="rect">
              <a:avLst/>
            </a:prstGeom>
          </p:spPr>
        </p:pic>
        <p:sp>
          <p:nvSpPr>
            <p:cNvPr id="11" name="Retângulo 10">
              <a:extLst>
                <a:ext uri="{FF2B5EF4-FFF2-40B4-BE49-F238E27FC236}">
                  <a16:creationId xmlns:a16="http://schemas.microsoft.com/office/drawing/2014/main" xmlns="" id="{BCA238CF-52B4-446D-976B-865286FC7B80}"/>
                </a:ext>
              </a:extLst>
            </p:cNvPr>
            <p:cNvSpPr/>
            <p:nvPr/>
          </p:nvSpPr>
          <p:spPr bwMode="auto">
            <a:xfrm>
              <a:off x="0" y="1357745"/>
              <a:ext cx="3913889" cy="2978728"/>
            </a:xfrm>
            <a:prstGeom prst="rect">
              <a:avLst/>
            </a:prstGeom>
            <a:noFill/>
            <a:ln w="44450" cap="flat" cmpd="sng" algn="ctr">
              <a:solidFill>
                <a:srgbClr val="0070C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grpSp>
      <p:grpSp>
        <p:nvGrpSpPr>
          <p:cNvPr id="4" name="Agrupar 3">
            <a:extLst>
              <a:ext uri="{FF2B5EF4-FFF2-40B4-BE49-F238E27FC236}">
                <a16:creationId xmlns:a16="http://schemas.microsoft.com/office/drawing/2014/main" xmlns="" id="{91FAC093-7348-44D1-A69C-CDF97B36E3A9}"/>
              </a:ext>
            </a:extLst>
          </p:cNvPr>
          <p:cNvGrpSpPr/>
          <p:nvPr/>
        </p:nvGrpSpPr>
        <p:grpSpPr>
          <a:xfrm>
            <a:off x="4571999" y="1920629"/>
            <a:ext cx="5411956" cy="3048376"/>
            <a:chOff x="4571999" y="1920629"/>
            <a:chExt cx="5411956" cy="3048376"/>
          </a:xfrm>
        </p:grpSpPr>
        <p:grpSp>
          <p:nvGrpSpPr>
            <p:cNvPr id="13" name="Agrupar 12">
              <a:extLst>
                <a:ext uri="{FF2B5EF4-FFF2-40B4-BE49-F238E27FC236}">
                  <a16:creationId xmlns:a16="http://schemas.microsoft.com/office/drawing/2014/main" xmlns="" id="{79C3A575-B131-40F6-93E4-40974E6D9A3B}"/>
                </a:ext>
              </a:extLst>
            </p:cNvPr>
            <p:cNvGrpSpPr/>
            <p:nvPr/>
          </p:nvGrpSpPr>
          <p:grpSpPr>
            <a:xfrm rot="5400000">
              <a:off x="5077084" y="1443256"/>
              <a:ext cx="3020664" cy="4030833"/>
              <a:chOff x="5070768" y="1685300"/>
              <a:chExt cx="3020664" cy="4030833"/>
            </a:xfrm>
          </p:grpSpPr>
          <p:sp>
            <p:nvSpPr>
              <p:cNvPr id="15" name="Forma Livre: Forma 14">
                <a:extLst>
                  <a:ext uri="{FF2B5EF4-FFF2-40B4-BE49-F238E27FC236}">
                    <a16:creationId xmlns:a16="http://schemas.microsoft.com/office/drawing/2014/main" xmlns="" id="{CD0841AD-64FB-4F57-AD44-5789254452CB}"/>
                  </a:ext>
                </a:extLst>
              </p:cNvPr>
              <p:cNvSpPr/>
              <p:nvPr/>
            </p:nvSpPr>
            <p:spPr bwMode="auto">
              <a:xfrm>
                <a:off x="5070768" y="1685300"/>
                <a:ext cx="2345191" cy="4030833"/>
              </a:xfrm>
              <a:custGeom>
                <a:avLst/>
                <a:gdLst>
                  <a:gd name="connsiteX0" fmla="*/ 13854 w 1537854"/>
                  <a:gd name="connsiteY0" fmla="*/ 2951019 h 3934691"/>
                  <a:gd name="connsiteX1" fmla="*/ 1537854 w 1537854"/>
                  <a:gd name="connsiteY1" fmla="*/ 3934691 h 3934691"/>
                  <a:gd name="connsiteX2" fmla="*/ 1524000 w 1537854"/>
                  <a:gd name="connsiteY2" fmla="*/ 3588328 h 3934691"/>
                  <a:gd name="connsiteX3" fmla="*/ 0 w 1537854"/>
                  <a:gd name="connsiteY3" fmla="*/ 0 h 3934691"/>
                  <a:gd name="connsiteX4" fmla="*/ 13854 w 1537854"/>
                  <a:gd name="connsiteY4" fmla="*/ 2951019 h 393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854" h="3934691">
                    <a:moveTo>
                      <a:pt x="13854" y="2951019"/>
                    </a:moveTo>
                    <a:lnTo>
                      <a:pt x="1537854" y="3934691"/>
                    </a:lnTo>
                    <a:lnTo>
                      <a:pt x="1524000" y="3588328"/>
                    </a:lnTo>
                    <a:lnTo>
                      <a:pt x="0" y="0"/>
                    </a:lnTo>
                    <a:lnTo>
                      <a:pt x="13854" y="2951019"/>
                    </a:lnTo>
                    <a:close/>
                  </a:path>
                </a:pathLst>
              </a:custGeom>
              <a:solidFill>
                <a:srgbClr val="00B050">
                  <a:alpha val="34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16" name="Forma Livre: Forma 15">
                <a:extLst>
                  <a:ext uri="{FF2B5EF4-FFF2-40B4-BE49-F238E27FC236}">
                    <a16:creationId xmlns:a16="http://schemas.microsoft.com/office/drawing/2014/main" xmlns="" id="{84DD4BEA-E219-4A49-8DDD-2CB19D7B4CFE}"/>
                  </a:ext>
                </a:extLst>
              </p:cNvPr>
              <p:cNvSpPr/>
              <p:nvPr/>
            </p:nvSpPr>
            <p:spPr bwMode="auto">
              <a:xfrm flipH="1">
                <a:off x="7543696" y="1747316"/>
                <a:ext cx="547736" cy="3968817"/>
              </a:xfrm>
              <a:custGeom>
                <a:avLst/>
                <a:gdLst>
                  <a:gd name="connsiteX0" fmla="*/ 13854 w 1537854"/>
                  <a:gd name="connsiteY0" fmla="*/ 2951019 h 3934691"/>
                  <a:gd name="connsiteX1" fmla="*/ 1537854 w 1537854"/>
                  <a:gd name="connsiteY1" fmla="*/ 3934691 h 3934691"/>
                  <a:gd name="connsiteX2" fmla="*/ 1524000 w 1537854"/>
                  <a:gd name="connsiteY2" fmla="*/ 3588328 h 3934691"/>
                  <a:gd name="connsiteX3" fmla="*/ 0 w 1537854"/>
                  <a:gd name="connsiteY3" fmla="*/ 0 h 3934691"/>
                  <a:gd name="connsiteX4" fmla="*/ 13854 w 1537854"/>
                  <a:gd name="connsiteY4" fmla="*/ 2951019 h 393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854" h="3934691">
                    <a:moveTo>
                      <a:pt x="13854" y="2951019"/>
                    </a:moveTo>
                    <a:lnTo>
                      <a:pt x="1537854" y="3934691"/>
                    </a:lnTo>
                    <a:lnTo>
                      <a:pt x="1524000" y="3588328"/>
                    </a:lnTo>
                    <a:lnTo>
                      <a:pt x="0" y="0"/>
                    </a:lnTo>
                    <a:lnTo>
                      <a:pt x="13854" y="2951019"/>
                    </a:lnTo>
                    <a:close/>
                  </a:path>
                </a:pathLst>
              </a:custGeom>
              <a:solidFill>
                <a:srgbClr val="00B050">
                  <a:alpha val="34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grpSp>
        <p:pic>
          <p:nvPicPr>
            <p:cNvPr id="3" name="Imagem 2">
              <a:extLst>
                <a:ext uri="{FF2B5EF4-FFF2-40B4-BE49-F238E27FC236}">
                  <a16:creationId xmlns:a16="http://schemas.microsoft.com/office/drawing/2014/main" xmlns="" id="{F0B21524-C51D-4039-8D7F-64D65DDF5EB2}"/>
                </a:ext>
              </a:extLst>
            </p:cNvPr>
            <p:cNvPicPr>
              <a:picLocks noChangeAspect="1"/>
            </p:cNvPicPr>
            <p:nvPr/>
          </p:nvPicPr>
          <p:blipFill>
            <a:blip r:embed="rId5"/>
            <a:stretch>
              <a:fillRect/>
            </a:stretch>
          </p:blipFill>
          <p:spPr>
            <a:xfrm>
              <a:off x="5573654" y="1938017"/>
              <a:ext cx="4410301" cy="2981965"/>
            </a:xfrm>
            <a:prstGeom prst="rect">
              <a:avLst/>
            </a:prstGeom>
          </p:spPr>
        </p:pic>
        <p:sp>
          <p:nvSpPr>
            <p:cNvPr id="18" name="Retângulo 17">
              <a:extLst>
                <a:ext uri="{FF2B5EF4-FFF2-40B4-BE49-F238E27FC236}">
                  <a16:creationId xmlns:a16="http://schemas.microsoft.com/office/drawing/2014/main" xmlns="" id="{83003FF3-C8AD-4532-8D36-2093051FD871}"/>
                </a:ext>
              </a:extLst>
            </p:cNvPr>
            <p:cNvSpPr/>
            <p:nvPr/>
          </p:nvSpPr>
          <p:spPr bwMode="auto">
            <a:xfrm rot="5400000">
              <a:off x="5830588" y="1655593"/>
              <a:ext cx="3048376" cy="3578447"/>
            </a:xfrm>
            <a:prstGeom prst="rect">
              <a:avLst/>
            </a:prstGeom>
            <a:noFill/>
            <a:ln w="44450" cap="flat" cmpd="sng" algn="ctr">
              <a:solidFill>
                <a:srgbClr val="00B05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grpSp>
      <p:pic>
        <p:nvPicPr>
          <p:cNvPr id="5" name="Espaço Reservado para Conteúdo 4">
            <a:extLst>
              <a:ext uri="{FF2B5EF4-FFF2-40B4-BE49-F238E27FC236}">
                <a16:creationId xmlns:a16="http://schemas.microsoft.com/office/drawing/2014/main" xmlns="" id="{3E773030-EF7A-42C0-A0C8-290BBB4AB280}"/>
              </a:ext>
            </a:extLst>
          </p:cNvPr>
          <p:cNvPicPr>
            <a:picLocks noGrp="1" noChangeAspect="1"/>
          </p:cNvPicPr>
          <p:nvPr>
            <p:ph idx="1"/>
          </p:nvPr>
        </p:nvPicPr>
        <p:blipFill>
          <a:blip r:embed="rId6">
            <a:extLst>
              <a:ext uri="{28A0092B-C50C-407E-A947-70E740481C1C}">
                <a14:useLocalDpi xmlns:a14="http://schemas.microsoft.com/office/drawing/2010/main" xmlns="" val="0"/>
              </a:ext>
            </a:extLst>
          </a:blip>
          <a:stretch>
            <a:fillRect/>
          </a:stretch>
        </p:blipFill>
        <p:spPr>
          <a:xfrm>
            <a:off x="5522295" y="2734609"/>
            <a:ext cx="3664961" cy="3921053"/>
          </a:xfrm>
        </p:spPr>
      </p:pic>
    </p:spTree>
    <p:extLst>
      <p:ext uri="{BB962C8B-B14F-4D97-AF65-F5344CB8AC3E}">
        <p14:creationId xmlns:p14="http://schemas.microsoft.com/office/powerpoint/2010/main" xmlns="" val="42460861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xmlns="" id="{BFD443BD-F7B9-405B-85A6-D40FEEB99EA8}"/>
              </a:ext>
            </a:extLst>
          </p:cNvPr>
          <p:cNvSpPr/>
          <p:nvPr/>
        </p:nvSpPr>
        <p:spPr bwMode="auto">
          <a:xfrm>
            <a:off x="3388115" y="3361641"/>
            <a:ext cx="2219845" cy="1016641"/>
          </a:xfrm>
          <a:prstGeom prst="ellipse">
            <a:avLst/>
          </a:prstGeom>
          <a:solidFill>
            <a:schemeClr val="tx2">
              <a:lumMod val="50000"/>
              <a:lumOff val="50000"/>
            </a:schemeClr>
          </a:solidFill>
          <a:ln w="9525" cap="flat" cmpd="sng" algn="ctr">
            <a:solidFill>
              <a:schemeClr val="tx2">
                <a:lumMod val="50000"/>
                <a:lumOff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9" name="CaixaDeTexto 18">
            <a:extLst>
              <a:ext uri="{FF2B5EF4-FFF2-40B4-BE49-F238E27FC236}">
                <a16:creationId xmlns:a16="http://schemas.microsoft.com/office/drawing/2014/main" xmlns="" id="{6622ED05-D1A5-436F-98A9-F5137CDBA2AC}"/>
              </a:ext>
            </a:extLst>
          </p:cNvPr>
          <p:cNvSpPr txBox="1"/>
          <p:nvPr/>
        </p:nvSpPr>
        <p:spPr>
          <a:xfrm>
            <a:off x="3762603" y="3386135"/>
            <a:ext cx="1656147" cy="923330"/>
          </a:xfrm>
          <a:prstGeom prst="rect">
            <a:avLst/>
          </a:prstGeom>
          <a:noFill/>
        </p:spPr>
        <p:txBody>
          <a:bodyPr wrap="square" rtlCol="0">
            <a:spAutoFit/>
          </a:bodyPr>
          <a:lstStyle/>
          <a:p>
            <a:r>
              <a:rPr lang="en-US" sz="5400" b="1" dirty="0"/>
              <a:t>GSI</a:t>
            </a:r>
          </a:p>
        </p:txBody>
      </p:sp>
      <p:sp>
        <p:nvSpPr>
          <p:cNvPr id="21" name="Elipse 20">
            <a:extLst>
              <a:ext uri="{FF2B5EF4-FFF2-40B4-BE49-F238E27FC236}">
                <a16:creationId xmlns:a16="http://schemas.microsoft.com/office/drawing/2014/main" xmlns="" id="{850EB27A-C1E1-4236-B917-7A1607120919}"/>
              </a:ext>
            </a:extLst>
          </p:cNvPr>
          <p:cNvSpPr/>
          <p:nvPr/>
        </p:nvSpPr>
        <p:spPr bwMode="auto">
          <a:xfrm>
            <a:off x="3100295" y="2192466"/>
            <a:ext cx="2787115" cy="771760"/>
          </a:xfrm>
          <a:prstGeom prst="ellipse">
            <a:avLst/>
          </a:prstGeom>
          <a:solidFill>
            <a:schemeClr val="bg2">
              <a:lumMod val="40000"/>
              <a:lumOff val="60000"/>
            </a:schemeClr>
          </a:solidFill>
          <a:ln w="9525" cap="flat" cmpd="sng" algn="ctr">
            <a:solidFill>
              <a:schemeClr val="bg2">
                <a:lumMod val="40000"/>
                <a:lumOff val="6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  Global </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4" name="Elipse 23">
            <a:extLst>
              <a:ext uri="{FF2B5EF4-FFF2-40B4-BE49-F238E27FC236}">
                <a16:creationId xmlns:a16="http://schemas.microsoft.com/office/drawing/2014/main" xmlns="" id="{D1922A56-2FA8-47A1-9B30-5C3DF114F12C}"/>
              </a:ext>
            </a:extLst>
          </p:cNvPr>
          <p:cNvSpPr/>
          <p:nvPr/>
        </p:nvSpPr>
        <p:spPr bwMode="auto">
          <a:xfrm>
            <a:off x="3096486" y="4901033"/>
            <a:ext cx="2787116" cy="667854"/>
          </a:xfrm>
          <a:prstGeom prst="ellipse">
            <a:avLst/>
          </a:prstGeom>
          <a:solidFill>
            <a:srgbClr val="FFC000"/>
          </a:solidFill>
          <a:ln w="9525" cap="flat" cmpd="sng" algn="ctr">
            <a:solidFill>
              <a:schemeClr val="bg2">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Regional</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2" name="Retângulo 21">
            <a:extLst>
              <a:ext uri="{FF2B5EF4-FFF2-40B4-BE49-F238E27FC236}">
                <a16:creationId xmlns:a16="http://schemas.microsoft.com/office/drawing/2014/main" xmlns="" id="{9DAAF6F5-CDDA-493E-907F-9EEDCF0B2E2F}"/>
              </a:ext>
            </a:extLst>
          </p:cNvPr>
          <p:cNvSpPr/>
          <p:nvPr/>
        </p:nvSpPr>
        <p:spPr bwMode="auto">
          <a:xfrm>
            <a:off x="726623" y="3561837"/>
            <a:ext cx="1557856" cy="704911"/>
          </a:xfrm>
          <a:prstGeom prst="rect">
            <a:avLst/>
          </a:prstGeom>
          <a:solidFill>
            <a:schemeClr val="accent5">
              <a:lumMod val="40000"/>
              <a:lumOff val="6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Observation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a:t>  system</a:t>
            </a:r>
            <a:endParaRPr kumimoji="0" lang="en-US" sz="2000" b="0" i="0" u="none" strike="noStrike" cap="none" normalizeH="0" baseline="0" dirty="0">
              <a:ln>
                <a:noFill/>
              </a:ln>
              <a:solidFill>
                <a:schemeClr val="tx1"/>
              </a:solidFill>
              <a:effectLst/>
              <a:latin typeface="Arial" charset="0"/>
            </a:endParaRPr>
          </a:p>
        </p:txBody>
      </p:sp>
      <p:sp>
        <p:nvSpPr>
          <p:cNvPr id="23" name="Retângulo 22">
            <a:extLst>
              <a:ext uri="{FF2B5EF4-FFF2-40B4-BE49-F238E27FC236}">
                <a16:creationId xmlns:a16="http://schemas.microsoft.com/office/drawing/2014/main" xmlns="" id="{5AD969E9-C1C0-4761-80E9-98C87EDD9BE0}"/>
              </a:ext>
            </a:extLst>
          </p:cNvPr>
          <p:cNvSpPr/>
          <p:nvPr/>
        </p:nvSpPr>
        <p:spPr bwMode="auto">
          <a:xfrm>
            <a:off x="6588794" y="3436442"/>
            <a:ext cx="1700979" cy="808309"/>
          </a:xfrm>
          <a:prstGeom prst="rect">
            <a:avLst/>
          </a:prstGeom>
          <a:solidFill>
            <a:srgbClr val="CCECFF"/>
          </a:solidFill>
          <a:ln w="9525" cap="flat" cmpd="sng" algn="ctr">
            <a:solidFill>
              <a:srgbClr val="CCEC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Evaluation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system</a:t>
            </a:r>
          </a:p>
        </p:txBody>
      </p:sp>
      <p:sp>
        <p:nvSpPr>
          <p:cNvPr id="26" name="Seta: para Baixo 25">
            <a:extLst>
              <a:ext uri="{FF2B5EF4-FFF2-40B4-BE49-F238E27FC236}">
                <a16:creationId xmlns:a16="http://schemas.microsoft.com/office/drawing/2014/main" xmlns="" id="{F445A685-2A6A-47B9-9CD2-023C182EEE14}"/>
              </a:ext>
            </a:extLst>
          </p:cNvPr>
          <p:cNvSpPr/>
          <p:nvPr/>
        </p:nvSpPr>
        <p:spPr bwMode="auto">
          <a:xfrm>
            <a:off x="3984801" y="3012059"/>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Seta: para Baixo 30">
            <a:extLst>
              <a:ext uri="{FF2B5EF4-FFF2-40B4-BE49-F238E27FC236}">
                <a16:creationId xmlns:a16="http://schemas.microsoft.com/office/drawing/2014/main" xmlns="" id="{43062655-F295-4FC6-B940-28AA88CE48F7}"/>
              </a:ext>
            </a:extLst>
          </p:cNvPr>
          <p:cNvSpPr/>
          <p:nvPr/>
        </p:nvSpPr>
        <p:spPr bwMode="auto">
          <a:xfrm rot="10800000">
            <a:off x="4511274" y="297742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Seta: para Baixo 31">
            <a:extLst>
              <a:ext uri="{FF2B5EF4-FFF2-40B4-BE49-F238E27FC236}">
                <a16:creationId xmlns:a16="http://schemas.microsoft.com/office/drawing/2014/main" xmlns="" id="{4E590AF2-BDDE-4988-AD7A-5FCB12C318BD}"/>
              </a:ext>
            </a:extLst>
          </p:cNvPr>
          <p:cNvSpPr/>
          <p:nvPr/>
        </p:nvSpPr>
        <p:spPr bwMode="auto">
          <a:xfrm>
            <a:off x="4033292" y="4515278"/>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3" name="Seta: para Baixo 32">
            <a:extLst>
              <a:ext uri="{FF2B5EF4-FFF2-40B4-BE49-F238E27FC236}">
                <a16:creationId xmlns:a16="http://schemas.microsoft.com/office/drawing/2014/main" xmlns="" id="{37FDDB93-D724-46D9-AA06-1B6B876E5973}"/>
              </a:ext>
            </a:extLst>
          </p:cNvPr>
          <p:cNvSpPr/>
          <p:nvPr/>
        </p:nvSpPr>
        <p:spPr bwMode="auto">
          <a:xfrm rot="10800000">
            <a:off x="4559765" y="448064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ítulo 1"/>
          <p:cNvSpPr>
            <a:spLocks noGrp="1"/>
          </p:cNvSpPr>
          <p:nvPr>
            <p:ph type="title"/>
          </p:nvPr>
        </p:nvSpPr>
        <p:spPr/>
        <p:txBody>
          <a:bodyPr/>
          <a:lstStyle/>
          <a:p>
            <a:r>
              <a:rPr lang="en-US"/>
              <a:t>Presentation contents</a:t>
            </a:r>
            <a:endParaRPr lang="pt-BR" dirty="0"/>
          </a:p>
        </p:txBody>
      </p:sp>
      <p:sp>
        <p:nvSpPr>
          <p:cNvPr id="11" name="Elipse 10">
            <a:extLst>
              <a:ext uri="{FF2B5EF4-FFF2-40B4-BE49-F238E27FC236}">
                <a16:creationId xmlns:a16="http://schemas.microsoft.com/office/drawing/2014/main" xmlns="" id="{AC9DC9C0-5EC4-42D9-A31C-5545BF574EE4}"/>
              </a:ext>
            </a:extLst>
          </p:cNvPr>
          <p:cNvSpPr/>
          <p:nvPr/>
        </p:nvSpPr>
        <p:spPr bwMode="auto">
          <a:xfrm>
            <a:off x="2959555" y="2765705"/>
            <a:ext cx="5919203" cy="2208512"/>
          </a:xfrm>
          <a:prstGeom prst="ellipse">
            <a:avLst/>
          </a:prstGeom>
          <a:noFill/>
          <a:ln w="76200" cap="flat" cmpd="sng" algn="ctr">
            <a:solidFill>
              <a:srgbClr val="FF33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7" name="Seta: para Baixo 26">
            <a:extLst>
              <a:ext uri="{FF2B5EF4-FFF2-40B4-BE49-F238E27FC236}">
                <a16:creationId xmlns:a16="http://schemas.microsoft.com/office/drawing/2014/main" xmlns="" id="{298AC412-3E4B-4F72-99E9-EA525940E697}"/>
              </a:ext>
            </a:extLst>
          </p:cNvPr>
          <p:cNvSpPr/>
          <p:nvPr/>
        </p:nvSpPr>
        <p:spPr bwMode="auto">
          <a:xfrm rot="16200000">
            <a:off x="5870950" y="4004342"/>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Seta: para Baixo 27">
            <a:extLst>
              <a:ext uri="{FF2B5EF4-FFF2-40B4-BE49-F238E27FC236}">
                <a16:creationId xmlns:a16="http://schemas.microsoft.com/office/drawing/2014/main" xmlns="" id="{5D20ADDA-ADDA-4F92-A04C-8BCAD31692A5}"/>
              </a:ext>
            </a:extLst>
          </p:cNvPr>
          <p:cNvSpPr/>
          <p:nvPr/>
        </p:nvSpPr>
        <p:spPr bwMode="auto">
          <a:xfrm rot="5400000">
            <a:off x="5822621" y="348465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Seta: para Baixo 29">
            <a:extLst>
              <a:ext uri="{FF2B5EF4-FFF2-40B4-BE49-F238E27FC236}">
                <a16:creationId xmlns:a16="http://schemas.microsoft.com/office/drawing/2014/main" xmlns="" id="{FDB19372-DABB-4352-BFCC-54E466E45901}"/>
              </a:ext>
            </a:extLst>
          </p:cNvPr>
          <p:cNvSpPr/>
          <p:nvPr/>
        </p:nvSpPr>
        <p:spPr bwMode="auto">
          <a:xfrm rot="16200000">
            <a:off x="2518729" y="4004343"/>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4" name="Seta: para Baixo 33">
            <a:extLst>
              <a:ext uri="{FF2B5EF4-FFF2-40B4-BE49-F238E27FC236}">
                <a16:creationId xmlns:a16="http://schemas.microsoft.com/office/drawing/2014/main" xmlns="" id="{602F73CB-656D-4CC3-AFFB-C774FE400AB7}"/>
              </a:ext>
            </a:extLst>
          </p:cNvPr>
          <p:cNvSpPr/>
          <p:nvPr/>
        </p:nvSpPr>
        <p:spPr bwMode="auto">
          <a:xfrm rot="5400000">
            <a:off x="2470400" y="348465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CaixaDeTexto 17">
            <a:extLst>
              <a:ext uri="{FF2B5EF4-FFF2-40B4-BE49-F238E27FC236}">
                <a16:creationId xmlns:a16="http://schemas.microsoft.com/office/drawing/2014/main" xmlns="" id="{23F1178D-719E-4D29-B3B5-AC1970B857F6}"/>
              </a:ext>
            </a:extLst>
          </p:cNvPr>
          <p:cNvSpPr txBox="1"/>
          <p:nvPr/>
        </p:nvSpPr>
        <p:spPr>
          <a:xfrm>
            <a:off x="364824" y="1176613"/>
            <a:ext cx="2794355" cy="387798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b="1" dirty="0"/>
              <a:t>Motivation:</a:t>
            </a:r>
          </a:p>
          <a:p>
            <a:pPr marL="342900" indent="-342900">
              <a:lnSpc>
                <a:spcPct val="150000"/>
              </a:lnSpc>
              <a:buFont typeface="Arial" panose="020B0604020202020204" pitchFamily="34" charset="0"/>
              <a:buChar char="•"/>
            </a:pPr>
            <a:r>
              <a:rPr lang="en-US" b="1" dirty="0"/>
              <a:t>Objectives</a:t>
            </a:r>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buFont typeface="Arial" panose="020B0604020202020204" pitchFamily="34" charset="0"/>
              <a:buChar char="•"/>
            </a:pPr>
            <a:r>
              <a:rPr lang="en-US" sz="1600" b="1" dirty="0"/>
              <a:t>Actual </a:t>
            </a:r>
          </a:p>
          <a:p>
            <a:pPr marL="342900" indent="-342900">
              <a:buFont typeface="Arial" panose="020B0604020202020204" pitchFamily="34" charset="0"/>
              <a:buChar char="•"/>
            </a:pPr>
            <a:r>
              <a:rPr lang="en-US" sz="1600" b="1" dirty="0"/>
              <a:t>Next steps to increase</a:t>
            </a:r>
            <a:r>
              <a:rPr lang="en-US" b="1" dirty="0"/>
              <a:t>:</a:t>
            </a:r>
          </a:p>
        </p:txBody>
      </p:sp>
    </p:spTree>
    <p:extLst>
      <p:ext uri="{BB962C8B-B14F-4D97-AF65-F5344CB8AC3E}">
        <p14:creationId xmlns:p14="http://schemas.microsoft.com/office/powerpoint/2010/main" xmlns="" val="4218042301"/>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96676" y="212555"/>
            <a:ext cx="8102844" cy="717550"/>
          </a:xfrm>
        </p:spPr>
        <p:txBody>
          <a:bodyPr/>
          <a:lstStyle/>
          <a:p>
            <a:r>
              <a:rPr lang="en-US" dirty="0"/>
              <a:t>Development strategy and </a:t>
            </a:r>
            <a:br>
              <a:rPr lang="en-US" dirty="0"/>
            </a:br>
            <a:r>
              <a:rPr lang="en-US" dirty="0"/>
              <a:t>deployment of the SMG/SMR</a:t>
            </a:r>
            <a:endParaRPr lang="pt-BR" dirty="0"/>
          </a:p>
        </p:txBody>
      </p:sp>
      <p:sp>
        <p:nvSpPr>
          <p:cNvPr id="3" name="Marcador de Posição de Conteúdo 2"/>
          <p:cNvSpPr>
            <a:spLocks noGrp="1"/>
          </p:cNvSpPr>
          <p:nvPr>
            <p:ph idx="1"/>
          </p:nvPr>
        </p:nvSpPr>
        <p:spPr>
          <a:xfrm>
            <a:off x="118800" y="1233488"/>
            <a:ext cx="8906400" cy="4391025"/>
          </a:xfrm>
        </p:spPr>
        <p:txBody>
          <a:bodyPr/>
          <a:lstStyle/>
          <a:p>
            <a:r>
              <a:rPr lang="en-US" dirty="0"/>
              <a:t>Category I: General improvements and bug corrections</a:t>
            </a:r>
          </a:p>
          <a:p>
            <a:pPr lvl="1"/>
            <a:r>
              <a:rPr lang="en-US" dirty="0">
                <a:hlinkClick r:id="rId3" tooltip="Clique aqui para mais informações sobre essa frente de trabalho"/>
              </a:rPr>
              <a:t>1-Code optimization, and test of new resolution and high performance analysis</a:t>
            </a:r>
            <a:endParaRPr lang="en-US" dirty="0"/>
          </a:p>
          <a:p>
            <a:pPr lvl="1"/>
            <a:r>
              <a:rPr lang="en-US" dirty="0">
                <a:hlinkClick r:id="rId4" tooltip="Clique aqui para mais informações sobre essa frente de trabalho"/>
              </a:rPr>
              <a:t>2-Correction of bugs and </a:t>
            </a:r>
            <a:r>
              <a:rPr lang="en-US" dirty="0">
                <a:hlinkClick r:id="rId3" tooltip="Clique aqui para mais informações sobre essa frente de trabalho"/>
              </a:rPr>
              <a:t>implementation of new functionalities</a:t>
            </a:r>
            <a:endParaRPr lang="en-US" dirty="0"/>
          </a:p>
          <a:p>
            <a:r>
              <a:rPr lang="en-US" dirty="0"/>
              <a:t>Category II: Monitoring and configuration of data assimilation system</a:t>
            </a:r>
          </a:p>
          <a:p>
            <a:pPr lvl="1"/>
            <a:r>
              <a:rPr lang="en-US" dirty="0">
                <a:hlinkClick r:id="rId5" tooltip="Clique aqui para mais informações sobre essa frente de trabalho"/>
              </a:rPr>
              <a:t>3-Implementation and tests of new B Matrix</a:t>
            </a:r>
            <a:endParaRPr lang="en-US" dirty="0"/>
          </a:p>
          <a:p>
            <a:pPr lvl="1"/>
            <a:r>
              <a:rPr lang="en-US" dirty="0">
                <a:hlinkClick r:id="rId6" tooltip="Clique aqui para mais informações sobre essa frente de trabalho"/>
              </a:rPr>
              <a:t>4- Adjustments in the parameters for Cost Function minimization process</a:t>
            </a:r>
            <a:endParaRPr lang="en-US" dirty="0"/>
          </a:p>
          <a:p>
            <a:pPr lvl="1"/>
            <a:r>
              <a:rPr lang="en-US" dirty="0">
                <a:hlinkClick r:id="rId7" tooltip="Clique aqui para mais informações sobre essa frente de trabalho"/>
              </a:rPr>
              <a:t>5-</a:t>
            </a:r>
            <a:r>
              <a:rPr lang="en-US" dirty="0"/>
              <a:t> </a:t>
            </a:r>
            <a:r>
              <a:rPr lang="en-US" dirty="0">
                <a:hlinkClick r:id="rId6" tooltip="Clique aqui para mais informações sobre essa frente de trabalho"/>
              </a:rPr>
              <a:t>Adjustments in variational constrains</a:t>
            </a:r>
            <a:r>
              <a:rPr lang="en-US" dirty="0"/>
              <a:t> </a:t>
            </a:r>
            <a:r>
              <a:rPr lang="en-US" dirty="0">
                <a:hlinkClick r:id="rId7" tooltip="Clique aqui para mais informações sobre essa frente de trabalho"/>
              </a:rPr>
              <a:t>for humidity non physical values</a:t>
            </a:r>
            <a:endParaRPr lang="en-US" dirty="0"/>
          </a:p>
          <a:p>
            <a:pPr lvl="1"/>
            <a:r>
              <a:rPr lang="en-US" dirty="0">
                <a:hlinkClick r:id="rId8" tooltip="Clique aqui para mais informações sobre essa frente de trabalho"/>
              </a:rPr>
              <a:t>6-</a:t>
            </a:r>
            <a:r>
              <a:rPr lang="en-US" dirty="0">
                <a:hlinkClick r:id="rId7" tooltip="Clique aqui para mais informações sobre essa frente de trabalho"/>
              </a:rPr>
              <a:t> </a:t>
            </a:r>
            <a:r>
              <a:rPr lang="en-US" dirty="0">
                <a:hlinkClick r:id="rId6" tooltip="Clique aqui para mais informações sobre essa frente de trabalho"/>
              </a:rPr>
              <a:t>Adjustments in variational constrains</a:t>
            </a:r>
            <a:r>
              <a:rPr lang="en-US" dirty="0"/>
              <a:t> </a:t>
            </a:r>
            <a:r>
              <a:rPr lang="en-US" dirty="0">
                <a:hlinkClick r:id="rId7" tooltip="Clique aqui para mais informações sobre essa frente de trabalho"/>
              </a:rPr>
              <a:t>for </a:t>
            </a:r>
            <a:r>
              <a:rPr lang="en-US" dirty="0">
                <a:hlinkClick r:id="rId8" tooltip="Clique aqui para mais informações sobre essa frente de trabalho"/>
              </a:rPr>
              <a:t>Dry mass conservation</a:t>
            </a:r>
            <a:endParaRPr lang="en-US" dirty="0"/>
          </a:p>
          <a:p>
            <a:r>
              <a:rPr lang="en-US" dirty="0"/>
              <a:t>Category III: Inclusion and expansion of the used data base</a:t>
            </a:r>
          </a:p>
          <a:p>
            <a:pPr lvl="1"/>
            <a:r>
              <a:rPr lang="en-US" dirty="0">
                <a:hlinkClick r:id="rId9" tooltip="Clique aqui para mais informações sobre essa frente de trabalho"/>
              </a:rPr>
              <a:t>7-Inclusion of conventional data</a:t>
            </a:r>
            <a:r>
              <a:rPr lang="en-US" dirty="0"/>
              <a:t> </a:t>
            </a:r>
          </a:p>
          <a:p>
            <a:pPr lvl="1"/>
            <a:r>
              <a:rPr lang="en-US" dirty="0">
                <a:hlinkClick r:id="rId10" tooltip="Clique aqui para mais informações sobre essa frente de trabalho"/>
              </a:rPr>
              <a:t>8-Inclusion of SatWind data</a:t>
            </a:r>
            <a:endParaRPr lang="en-US" dirty="0"/>
          </a:p>
          <a:p>
            <a:pPr lvl="1"/>
            <a:r>
              <a:rPr lang="en-US" dirty="0">
                <a:hlinkClick r:id="rId11" tooltip="Clique aqui para mais informações sobre essa frente de trabalho"/>
              </a:rPr>
              <a:t>9-Inclusion of the GNSS Radio occultation data</a:t>
            </a:r>
            <a:endParaRPr lang="en-US" dirty="0"/>
          </a:p>
          <a:p>
            <a:pPr lvl="1"/>
            <a:r>
              <a:rPr lang="en-US" dirty="0">
                <a:hlinkClick r:id="rId12" tooltip="Clique aqui para mais informações sobre essa frente de trabalho"/>
              </a:rPr>
              <a:t>10-Inclusion of Radiance data</a:t>
            </a:r>
            <a:endParaRPr lang="en-US" dirty="0"/>
          </a:p>
          <a:p>
            <a:pPr marL="0" indent="0">
              <a:buNone/>
            </a:pPr>
            <a:r>
              <a:rPr lang="en-US" dirty="0"/>
              <a:t>                       </a:t>
            </a:r>
            <a:r>
              <a:rPr lang="en-US" dirty="0">
                <a:solidFill>
                  <a:srgbClr val="FF0000"/>
                </a:solidFill>
              </a:rPr>
              <a:t>10 different topics organized into 3 categories</a:t>
            </a:r>
            <a:endParaRPr lang="pt-BR" dirty="0">
              <a:solidFill>
                <a:srgbClr val="FF0000"/>
              </a:solidFill>
            </a:endParaRPr>
          </a:p>
        </p:txBody>
      </p:sp>
    </p:spTree>
    <p:extLst>
      <p:ext uri="{BB962C8B-B14F-4D97-AF65-F5344CB8AC3E}">
        <p14:creationId xmlns:p14="http://schemas.microsoft.com/office/powerpoint/2010/main" xmlns="" val="1853910623"/>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85621" y="2000375"/>
            <a:ext cx="3534268" cy="3915321"/>
          </a:xfrm>
          <a:prstGeom prst="rect">
            <a:avLst/>
          </a:prstGeom>
        </p:spPr>
      </p:pic>
      <p:sp>
        <p:nvSpPr>
          <p:cNvPr id="2" name="Title 1"/>
          <p:cNvSpPr>
            <a:spLocks noGrp="1"/>
          </p:cNvSpPr>
          <p:nvPr>
            <p:ph type="title"/>
          </p:nvPr>
        </p:nvSpPr>
        <p:spPr>
          <a:xfrm>
            <a:off x="2921264" y="201798"/>
            <a:ext cx="7891829" cy="717550"/>
          </a:xfrm>
        </p:spPr>
        <p:txBody>
          <a:bodyPr>
            <a:normAutofit fontScale="90000"/>
          </a:bodyPr>
          <a:lstStyle/>
          <a:p>
            <a:r>
              <a:rPr lang="en-US" dirty="0"/>
              <a:t>Development strategy and </a:t>
            </a:r>
            <a:br>
              <a:rPr lang="en-US" dirty="0"/>
            </a:br>
            <a:r>
              <a:rPr lang="en-US" dirty="0"/>
              <a:t>deployment of the SMG</a:t>
            </a:r>
          </a:p>
        </p:txBody>
      </p:sp>
      <p:sp>
        <p:nvSpPr>
          <p:cNvPr id="18" name="TextBox 17"/>
          <p:cNvSpPr txBox="1"/>
          <p:nvPr/>
        </p:nvSpPr>
        <p:spPr>
          <a:xfrm>
            <a:off x="197095" y="5666557"/>
            <a:ext cx="2956107" cy="1015663"/>
          </a:xfrm>
          <a:prstGeom prst="rect">
            <a:avLst/>
          </a:prstGeom>
          <a:solidFill>
            <a:schemeClr val="bg2">
              <a:lumMod val="60000"/>
              <a:lumOff val="40000"/>
            </a:schemeClr>
          </a:solidFill>
        </p:spPr>
        <p:txBody>
          <a:bodyPr wrap="square" rtlCol="0">
            <a:spAutoFit/>
          </a:bodyPr>
          <a:lstStyle/>
          <a:p>
            <a:pPr algn="ctr"/>
            <a:r>
              <a:rPr lang="en-US" dirty="0"/>
              <a:t>Each topic is tackled sequentially and is revisited periodically</a:t>
            </a:r>
          </a:p>
        </p:txBody>
      </p:sp>
      <p:sp>
        <p:nvSpPr>
          <p:cNvPr id="19" name="TextBox 18"/>
          <p:cNvSpPr txBox="1"/>
          <p:nvPr/>
        </p:nvSpPr>
        <p:spPr>
          <a:xfrm>
            <a:off x="47075" y="3219372"/>
            <a:ext cx="1021433" cy="646331"/>
          </a:xfrm>
          <a:prstGeom prst="rect">
            <a:avLst/>
          </a:prstGeom>
          <a:solidFill>
            <a:srgbClr val="003399"/>
          </a:solidFill>
          <a:ln>
            <a:solidFill>
              <a:srgbClr val="003399"/>
            </a:solidFill>
          </a:ln>
        </p:spPr>
        <p:txBody>
          <a:bodyPr wrap="none" rtlCol="0">
            <a:spAutoFit/>
          </a:bodyPr>
          <a:lstStyle/>
          <a:p>
            <a:pPr algn="ctr"/>
            <a:r>
              <a:rPr lang="en-US" sz="1200" dirty="0">
                <a:solidFill>
                  <a:schemeClr val="bg1"/>
                </a:solidFill>
              </a:rPr>
              <a:t>CAT. III</a:t>
            </a:r>
          </a:p>
          <a:p>
            <a:pPr algn="ctr"/>
            <a:r>
              <a:rPr lang="en-US" sz="1200" dirty="0">
                <a:solidFill>
                  <a:schemeClr val="bg1"/>
                </a:solidFill>
              </a:rPr>
              <a:t>DATA</a:t>
            </a:r>
          </a:p>
          <a:p>
            <a:pPr algn="ctr"/>
            <a:r>
              <a:rPr lang="en-US" sz="1200" dirty="0">
                <a:solidFill>
                  <a:schemeClr val="bg1"/>
                </a:solidFill>
              </a:rPr>
              <a:t>INCLUSION</a:t>
            </a:r>
          </a:p>
        </p:txBody>
      </p:sp>
      <p:sp>
        <p:nvSpPr>
          <p:cNvPr id="20" name="TextBox 19"/>
          <p:cNvSpPr txBox="1"/>
          <p:nvPr/>
        </p:nvSpPr>
        <p:spPr>
          <a:xfrm>
            <a:off x="7779748" y="3214139"/>
            <a:ext cx="1241045" cy="646331"/>
          </a:xfrm>
          <a:prstGeom prst="rect">
            <a:avLst/>
          </a:prstGeom>
          <a:solidFill>
            <a:srgbClr val="FF3300"/>
          </a:solidFill>
          <a:ln>
            <a:solidFill>
              <a:srgbClr val="FF3300"/>
            </a:solidFill>
          </a:ln>
        </p:spPr>
        <p:txBody>
          <a:bodyPr wrap="none" rtlCol="0">
            <a:spAutoFit/>
          </a:bodyPr>
          <a:lstStyle/>
          <a:p>
            <a:pPr algn="ctr"/>
            <a:r>
              <a:rPr lang="en-US" sz="1200" dirty="0">
                <a:solidFill>
                  <a:schemeClr val="bg1"/>
                </a:solidFill>
              </a:rPr>
              <a:t>CAT. II</a:t>
            </a:r>
          </a:p>
          <a:p>
            <a:pPr algn="ctr"/>
            <a:r>
              <a:rPr lang="en-US" sz="1200" dirty="0">
                <a:solidFill>
                  <a:schemeClr val="bg1"/>
                </a:solidFill>
              </a:rPr>
              <a:t>Monitoring and </a:t>
            </a:r>
          </a:p>
          <a:p>
            <a:pPr algn="ctr"/>
            <a:r>
              <a:rPr lang="en-US" sz="1200" dirty="0">
                <a:solidFill>
                  <a:schemeClr val="bg1"/>
                </a:solidFill>
              </a:rPr>
              <a:t>configuration</a:t>
            </a:r>
          </a:p>
        </p:txBody>
      </p:sp>
      <p:sp>
        <p:nvSpPr>
          <p:cNvPr id="21" name="TextBox 20"/>
          <p:cNvSpPr txBox="1"/>
          <p:nvPr/>
        </p:nvSpPr>
        <p:spPr>
          <a:xfrm>
            <a:off x="5811964" y="6323341"/>
            <a:ext cx="1258678" cy="461665"/>
          </a:xfrm>
          <a:prstGeom prst="rect">
            <a:avLst/>
          </a:prstGeom>
          <a:solidFill>
            <a:srgbClr val="008000"/>
          </a:solidFill>
          <a:ln>
            <a:solidFill>
              <a:srgbClr val="FFFFFF"/>
            </a:solidFill>
          </a:ln>
        </p:spPr>
        <p:txBody>
          <a:bodyPr wrap="none" rtlCol="0">
            <a:spAutoFit/>
          </a:bodyPr>
          <a:lstStyle/>
          <a:p>
            <a:pPr algn="ctr"/>
            <a:r>
              <a:rPr lang="en-US" sz="1200" dirty="0">
                <a:solidFill>
                  <a:schemeClr val="bg1"/>
                </a:solidFill>
              </a:rPr>
              <a:t>CAT. I</a:t>
            </a:r>
          </a:p>
          <a:p>
            <a:pPr algn="ctr"/>
            <a:r>
              <a:rPr lang="en-US" sz="1200" dirty="0">
                <a:solidFill>
                  <a:schemeClr val="bg1"/>
                </a:solidFill>
              </a:rPr>
              <a:t>Code and HPC</a:t>
            </a:r>
          </a:p>
        </p:txBody>
      </p:sp>
      <p:sp>
        <p:nvSpPr>
          <p:cNvPr id="22" name="TextBox 21"/>
          <p:cNvSpPr txBox="1"/>
          <p:nvPr/>
        </p:nvSpPr>
        <p:spPr>
          <a:xfrm>
            <a:off x="2076049" y="3958036"/>
            <a:ext cx="740908"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ROGPS</a:t>
            </a:r>
          </a:p>
        </p:txBody>
      </p:sp>
      <p:sp>
        <p:nvSpPr>
          <p:cNvPr id="23" name="TextBox 22"/>
          <p:cNvSpPr txBox="1"/>
          <p:nvPr/>
        </p:nvSpPr>
        <p:spPr>
          <a:xfrm>
            <a:off x="1949381" y="2981013"/>
            <a:ext cx="883383"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SATWIND</a:t>
            </a:r>
          </a:p>
        </p:txBody>
      </p:sp>
      <p:sp>
        <p:nvSpPr>
          <p:cNvPr id="24" name="TextBox 23"/>
          <p:cNvSpPr txBox="1"/>
          <p:nvPr/>
        </p:nvSpPr>
        <p:spPr>
          <a:xfrm>
            <a:off x="2258284" y="5113529"/>
            <a:ext cx="978152"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RADIANCE</a:t>
            </a:r>
          </a:p>
        </p:txBody>
      </p:sp>
      <p:sp>
        <p:nvSpPr>
          <p:cNvPr id="25" name="TextBox 24"/>
          <p:cNvSpPr txBox="1"/>
          <p:nvPr/>
        </p:nvSpPr>
        <p:spPr>
          <a:xfrm>
            <a:off x="2001896" y="2356508"/>
            <a:ext cx="1398140"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CONVENTIONAL</a:t>
            </a:r>
          </a:p>
        </p:txBody>
      </p:sp>
      <p:sp>
        <p:nvSpPr>
          <p:cNvPr id="26" name="TextBox 25"/>
          <p:cNvSpPr txBox="1"/>
          <p:nvPr/>
        </p:nvSpPr>
        <p:spPr>
          <a:xfrm>
            <a:off x="3857660" y="1562852"/>
            <a:ext cx="1390189" cy="461665"/>
          </a:xfrm>
          <a:prstGeom prst="rect">
            <a:avLst/>
          </a:prstGeom>
          <a:noFill/>
          <a:ln w="19050" cmpd="sng">
            <a:solidFill>
              <a:srgbClr val="FF3300"/>
            </a:solidFill>
          </a:ln>
        </p:spPr>
        <p:txBody>
          <a:bodyPr wrap="none" rtlCol="0">
            <a:spAutoFit/>
          </a:bodyPr>
          <a:lstStyle/>
          <a:p>
            <a:pPr algn="ctr"/>
            <a:r>
              <a:rPr lang="en-US" sz="1200" dirty="0">
                <a:solidFill>
                  <a:srgbClr val="FF3300"/>
                </a:solidFill>
              </a:rPr>
              <a:t>DRY MASS </a:t>
            </a:r>
          </a:p>
          <a:p>
            <a:pPr algn="ctr"/>
            <a:r>
              <a:rPr lang="en-US" sz="1200" dirty="0">
                <a:solidFill>
                  <a:srgbClr val="FF3300"/>
                </a:solidFill>
              </a:rPr>
              <a:t>CONSERVATION</a:t>
            </a:r>
          </a:p>
        </p:txBody>
      </p:sp>
      <p:sp>
        <p:nvSpPr>
          <p:cNvPr id="28" name="TextBox 27"/>
          <p:cNvSpPr txBox="1"/>
          <p:nvPr/>
        </p:nvSpPr>
        <p:spPr>
          <a:xfrm>
            <a:off x="6035208" y="3496370"/>
            <a:ext cx="1366784" cy="461665"/>
          </a:xfrm>
          <a:prstGeom prst="rect">
            <a:avLst/>
          </a:prstGeom>
          <a:noFill/>
          <a:ln w="19050" cmpd="sng">
            <a:solidFill>
              <a:srgbClr val="FF3300"/>
            </a:solidFill>
          </a:ln>
        </p:spPr>
        <p:txBody>
          <a:bodyPr wrap="none" rtlCol="0">
            <a:spAutoFit/>
          </a:bodyPr>
          <a:lstStyle/>
          <a:p>
            <a:pPr algn="ctr"/>
            <a:r>
              <a:rPr lang="en-US" sz="1200" dirty="0">
                <a:solidFill>
                  <a:srgbClr val="FF3300"/>
                </a:solidFill>
              </a:rPr>
              <a:t>NON PHYSICAL </a:t>
            </a:r>
          </a:p>
          <a:p>
            <a:pPr algn="ctr"/>
            <a:r>
              <a:rPr lang="en-US" sz="1200" dirty="0">
                <a:solidFill>
                  <a:srgbClr val="FF3300"/>
                </a:solidFill>
              </a:rPr>
              <a:t>HUMIDITY</a:t>
            </a:r>
          </a:p>
        </p:txBody>
      </p:sp>
      <p:sp>
        <p:nvSpPr>
          <p:cNvPr id="29" name="TextBox 28"/>
          <p:cNvSpPr txBox="1"/>
          <p:nvPr/>
        </p:nvSpPr>
        <p:spPr>
          <a:xfrm>
            <a:off x="5845406" y="4932133"/>
            <a:ext cx="901016" cy="276999"/>
          </a:xfrm>
          <a:prstGeom prst="rect">
            <a:avLst/>
          </a:prstGeom>
          <a:noFill/>
          <a:ln w="19050" cmpd="sng">
            <a:solidFill>
              <a:srgbClr val="FF3300"/>
            </a:solidFill>
          </a:ln>
        </p:spPr>
        <p:txBody>
          <a:bodyPr wrap="none" rtlCol="0">
            <a:spAutoFit/>
          </a:bodyPr>
          <a:lstStyle/>
          <a:p>
            <a:pPr algn="ctr"/>
            <a:r>
              <a:rPr lang="en-US" sz="1200" dirty="0">
                <a:solidFill>
                  <a:srgbClr val="FF3300"/>
                </a:solidFill>
              </a:rPr>
              <a:t>B MATRIX</a:t>
            </a:r>
          </a:p>
        </p:txBody>
      </p:sp>
      <p:sp>
        <p:nvSpPr>
          <p:cNvPr id="30" name="TextBox 29"/>
          <p:cNvSpPr txBox="1"/>
          <p:nvPr/>
        </p:nvSpPr>
        <p:spPr>
          <a:xfrm>
            <a:off x="3323564" y="5615614"/>
            <a:ext cx="1906282" cy="600164"/>
          </a:xfrm>
          <a:prstGeom prst="rect">
            <a:avLst/>
          </a:prstGeom>
          <a:noFill/>
          <a:ln w="19050" cmpd="sng">
            <a:solidFill>
              <a:srgbClr val="008000"/>
            </a:solidFill>
          </a:ln>
        </p:spPr>
        <p:txBody>
          <a:bodyPr wrap="square" rtlCol="0">
            <a:spAutoFit/>
          </a:bodyPr>
          <a:lstStyle/>
          <a:p>
            <a:pPr algn="ctr"/>
            <a:r>
              <a:rPr lang="en-US" sz="1100" dirty="0">
                <a:solidFill>
                  <a:srgbClr val="008000"/>
                </a:solidFill>
              </a:rPr>
              <a:t>NUMERICAL INSTABILITY</a:t>
            </a:r>
          </a:p>
          <a:p>
            <a:pPr algn="ctr"/>
            <a:r>
              <a:rPr lang="en-US" sz="1100" dirty="0">
                <a:solidFill>
                  <a:srgbClr val="008000"/>
                </a:solidFill>
              </a:rPr>
              <a:t> NEW RESOLUTION</a:t>
            </a:r>
          </a:p>
          <a:p>
            <a:pPr algn="ctr"/>
            <a:r>
              <a:rPr lang="en-US" sz="1100" dirty="0">
                <a:solidFill>
                  <a:srgbClr val="008000"/>
                </a:solidFill>
              </a:rPr>
              <a:t>COMPUTATIONAL SKILL</a:t>
            </a:r>
          </a:p>
        </p:txBody>
      </p:sp>
      <p:cxnSp>
        <p:nvCxnSpPr>
          <p:cNvPr id="32" name="Curved Connector 31"/>
          <p:cNvCxnSpPr>
            <a:stCxn id="19" idx="3"/>
            <a:endCxn id="25" idx="1"/>
          </p:cNvCxnSpPr>
          <p:nvPr/>
        </p:nvCxnSpPr>
        <p:spPr>
          <a:xfrm flipV="1">
            <a:off x="1068508" y="2495008"/>
            <a:ext cx="933388" cy="1047530"/>
          </a:xfrm>
          <a:prstGeom prst="curvedConnector3">
            <a:avLst/>
          </a:prstGeom>
          <a:ln w="19050" cmpd="sng">
            <a:solidFill>
              <a:srgbClr val="00339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19" idx="3"/>
            <a:endCxn id="23" idx="1"/>
          </p:cNvCxnSpPr>
          <p:nvPr/>
        </p:nvCxnSpPr>
        <p:spPr>
          <a:xfrm flipV="1">
            <a:off x="1068508" y="3119513"/>
            <a:ext cx="880873" cy="423025"/>
          </a:xfrm>
          <a:prstGeom prst="curvedConnector3">
            <a:avLst/>
          </a:prstGeom>
          <a:ln w="19050" cmpd="sng">
            <a:solidFill>
              <a:srgbClr val="00339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Curved Connector 35"/>
          <p:cNvCxnSpPr>
            <a:stCxn id="19" idx="3"/>
            <a:endCxn id="22" idx="1"/>
          </p:cNvCxnSpPr>
          <p:nvPr/>
        </p:nvCxnSpPr>
        <p:spPr>
          <a:xfrm>
            <a:off x="1068508" y="3542538"/>
            <a:ext cx="1007541" cy="553998"/>
          </a:xfrm>
          <a:prstGeom prst="curvedConnector3">
            <a:avLst>
              <a:gd name="adj1" fmla="val 50000"/>
            </a:avLst>
          </a:prstGeom>
          <a:ln w="19050" cmpd="sng">
            <a:solidFill>
              <a:srgbClr val="00339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Curved Connector 37"/>
          <p:cNvCxnSpPr>
            <a:stCxn id="19" idx="3"/>
            <a:endCxn id="24" idx="1"/>
          </p:cNvCxnSpPr>
          <p:nvPr/>
        </p:nvCxnSpPr>
        <p:spPr>
          <a:xfrm>
            <a:off x="1068508" y="3542538"/>
            <a:ext cx="1189776" cy="1709491"/>
          </a:xfrm>
          <a:prstGeom prst="curvedConnector3">
            <a:avLst/>
          </a:prstGeom>
          <a:ln w="19050" cmpd="sng">
            <a:solidFill>
              <a:srgbClr val="00339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a:stCxn id="20" idx="1"/>
            <a:endCxn id="26" idx="3"/>
          </p:cNvCxnSpPr>
          <p:nvPr/>
        </p:nvCxnSpPr>
        <p:spPr>
          <a:xfrm rot="10800000">
            <a:off x="5247850" y="1793685"/>
            <a:ext cx="2531899" cy="1743620"/>
          </a:xfrm>
          <a:prstGeom prst="curvedConnector3">
            <a:avLst/>
          </a:prstGeom>
          <a:ln w="19050" cmpd="sng">
            <a:solidFill>
              <a:srgbClr val="FF33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Curved Connector 42"/>
          <p:cNvCxnSpPr>
            <a:stCxn id="20" idx="1"/>
            <a:endCxn id="27" idx="3"/>
          </p:cNvCxnSpPr>
          <p:nvPr/>
        </p:nvCxnSpPr>
        <p:spPr>
          <a:xfrm rot="10800000">
            <a:off x="7111818" y="2542223"/>
            <a:ext cx="667930" cy="995082"/>
          </a:xfrm>
          <a:prstGeom prst="curvedConnector3">
            <a:avLst>
              <a:gd name="adj1" fmla="val 50000"/>
            </a:avLst>
          </a:prstGeom>
          <a:ln w="19050" cmpd="sng">
            <a:solidFill>
              <a:srgbClr val="FF33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0" idx="1"/>
            <a:endCxn id="28" idx="3"/>
          </p:cNvCxnSpPr>
          <p:nvPr/>
        </p:nvCxnSpPr>
        <p:spPr>
          <a:xfrm rot="10800000" flipV="1">
            <a:off x="7401992" y="3537305"/>
            <a:ext cx="377756" cy="189898"/>
          </a:xfrm>
          <a:prstGeom prst="curvedConnector3">
            <a:avLst>
              <a:gd name="adj1" fmla="val 50000"/>
            </a:avLst>
          </a:prstGeom>
          <a:ln w="19050" cmpd="sng">
            <a:solidFill>
              <a:srgbClr val="FF33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Curved Connector 46"/>
          <p:cNvCxnSpPr>
            <a:stCxn id="20" idx="1"/>
            <a:endCxn id="29" idx="3"/>
          </p:cNvCxnSpPr>
          <p:nvPr/>
        </p:nvCxnSpPr>
        <p:spPr>
          <a:xfrm rot="10800000" flipV="1">
            <a:off x="6746422" y="3537305"/>
            <a:ext cx="1033326" cy="1533328"/>
          </a:xfrm>
          <a:prstGeom prst="curvedConnector3">
            <a:avLst/>
          </a:prstGeom>
          <a:ln w="19050" cmpd="sng">
            <a:solidFill>
              <a:srgbClr val="FF33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cxnSpLocks/>
            <a:stCxn id="21" idx="1"/>
            <a:endCxn id="30" idx="3"/>
          </p:cNvCxnSpPr>
          <p:nvPr/>
        </p:nvCxnSpPr>
        <p:spPr>
          <a:xfrm rot="10800000">
            <a:off x="5229846" y="5915696"/>
            <a:ext cx="582118" cy="638478"/>
          </a:xfrm>
          <a:prstGeom prst="curvedConnector3">
            <a:avLst/>
          </a:prstGeom>
          <a:ln w="190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663537" y="2311390"/>
            <a:ext cx="1448281" cy="461665"/>
          </a:xfrm>
          <a:prstGeom prst="rect">
            <a:avLst/>
          </a:prstGeom>
          <a:solidFill>
            <a:schemeClr val="bg1"/>
          </a:solidFill>
          <a:ln w="19050" cmpd="sng">
            <a:solidFill>
              <a:srgbClr val="FF3300"/>
            </a:solidFill>
          </a:ln>
        </p:spPr>
        <p:txBody>
          <a:bodyPr wrap="none" rtlCol="0">
            <a:spAutoFit/>
          </a:bodyPr>
          <a:lstStyle/>
          <a:p>
            <a:pPr algn="ctr"/>
            <a:r>
              <a:rPr lang="en-US" sz="1200" dirty="0">
                <a:solidFill>
                  <a:srgbClr val="FF3300"/>
                </a:solidFill>
              </a:rPr>
              <a:t>COST FUNCTION</a:t>
            </a:r>
          </a:p>
          <a:p>
            <a:pPr algn="ctr"/>
            <a:r>
              <a:rPr lang="en-US" sz="1200" dirty="0">
                <a:solidFill>
                  <a:srgbClr val="FF3300"/>
                </a:solidFill>
              </a:rPr>
              <a:t>MINIMIZATION</a:t>
            </a:r>
          </a:p>
        </p:txBody>
      </p:sp>
      <p:sp>
        <p:nvSpPr>
          <p:cNvPr id="85" name="TextBox 84"/>
          <p:cNvSpPr txBox="1"/>
          <p:nvPr/>
        </p:nvSpPr>
        <p:spPr>
          <a:xfrm>
            <a:off x="1068508" y="1456189"/>
            <a:ext cx="1852756" cy="261610"/>
          </a:xfrm>
          <a:prstGeom prst="rect">
            <a:avLst/>
          </a:prstGeom>
          <a:solidFill>
            <a:srgbClr val="FFFFFF"/>
          </a:solidFill>
          <a:ln w="19050" cmpd="sng">
            <a:solidFill>
              <a:schemeClr val="tx1"/>
            </a:solidFill>
          </a:ln>
        </p:spPr>
        <p:txBody>
          <a:bodyPr wrap="square" rtlCol="0">
            <a:spAutoFit/>
          </a:bodyPr>
          <a:lstStyle/>
          <a:p>
            <a:r>
              <a:rPr lang="en-US" sz="1100" dirty="0"/>
              <a:t>Evolution of SMG system</a:t>
            </a:r>
          </a:p>
        </p:txBody>
      </p:sp>
      <p:cxnSp>
        <p:nvCxnSpPr>
          <p:cNvPr id="87" name="Curved Connector 86"/>
          <p:cNvCxnSpPr>
            <a:cxnSpLocks/>
            <a:stCxn id="85" idx="3"/>
          </p:cNvCxnSpPr>
          <p:nvPr/>
        </p:nvCxnSpPr>
        <p:spPr>
          <a:xfrm>
            <a:off x="2921264" y="1586994"/>
            <a:ext cx="948324" cy="769514"/>
          </a:xfrm>
          <a:prstGeom prst="curvedConnector3">
            <a:avLst>
              <a:gd name="adj1" fmla="val 50000"/>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6584528" y="1456190"/>
            <a:ext cx="1516118" cy="261609"/>
          </a:xfrm>
          <a:prstGeom prst="rect">
            <a:avLst/>
          </a:prstGeom>
          <a:noFill/>
          <a:ln w="19050" cmpd="sng">
            <a:solidFill>
              <a:srgbClr val="8064A2"/>
            </a:solidFill>
          </a:ln>
        </p:spPr>
        <p:txBody>
          <a:bodyPr wrap="square" rtlCol="0">
            <a:spAutoFit/>
          </a:bodyPr>
          <a:lstStyle/>
          <a:p>
            <a:r>
              <a:rPr lang="en-US" sz="1100" dirty="0">
                <a:solidFill>
                  <a:schemeClr val="accent4"/>
                </a:solidFill>
              </a:rPr>
              <a:t>Evolution of the topic</a:t>
            </a:r>
          </a:p>
        </p:txBody>
      </p:sp>
      <p:cxnSp>
        <p:nvCxnSpPr>
          <p:cNvPr id="91" name="Curved Connector 90"/>
          <p:cNvCxnSpPr>
            <a:cxnSpLocks/>
            <a:stCxn id="88" idx="1"/>
          </p:cNvCxnSpPr>
          <p:nvPr/>
        </p:nvCxnSpPr>
        <p:spPr>
          <a:xfrm rot="10800000" flipV="1">
            <a:off x="4552762" y="1586995"/>
            <a:ext cx="2031767" cy="908008"/>
          </a:xfrm>
          <a:prstGeom prst="curvedConnector3">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aixaDeTexto 11">
            <a:extLst>
              <a:ext uri="{FF2B5EF4-FFF2-40B4-BE49-F238E27FC236}">
                <a16:creationId xmlns:a16="http://schemas.microsoft.com/office/drawing/2014/main" xmlns="" id="{96C98A95-96C9-48B6-A689-E9979949595C}"/>
              </a:ext>
            </a:extLst>
          </p:cNvPr>
          <p:cNvSpPr txBox="1"/>
          <p:nvPr/>
        </p:nvSpPr>
        <p:spPr>
          <a:xfrm>
            <a:off x="5282978" y="5216166"/>
            <a:ext cx="1124856" cy="492443"/>
          </a:xfrm>
          <a:prstGeom prst="rect">
            <a:avLst/>
          </a:prstGeom>
          <a:solidFill>
            <a:schemeClr val="tx1"/>
          </a:solidFill>
        </p:spPr>
        <p:txBody>
          <a:bodyPr wrap="square" rtlCol="0">
            <a:spAutoFit/>
          </a:bodyPr>
          <a:lstStyle/>
          <a:p>
            <a:r>
              <a:rPr lang="en-US" sz="1300" b="1" dirty="0">
                <a:solidFill>
                  <a:schemeClr val="bg1"/>
                </a:solidFill>
              </a:rPr>
              <a:t>Operational </a:t>
            </a:r>
          </a:p>
          <a:p>
            <a:r>
              <a:rPr lang="en-US" sz="1300" b="1" dirty="0">
                <a:solidFill>
                  <a:schemeClr val="bg1"/>
                </a:solidFill>
              </a:rPr>
              <a:t>version</a:t>
            </a:r>
          </a:p>
        </p:txBody>
      </p:sp>
    </p:spTree>
    <p:extLst>
      <p:ext uri="{BB962C8B-B14F-4D97-AF65-F5344CB8AC3E}">
        <p14:creationId xmlns:p14="http://schemas.microsoft.com/office/powerpoint/2010/main" xmlns="" val="917721264"/>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29721" y="172295"/>
            <a:ext cx="8551719" cy="717550"/>
          </a:xfrm>
        </p:spPr>
        <p:txBody>
          <a:bodyPr/>
          <a:lstStyle/>
          <a:p>
            <a:r>
              <a:rPr lang="en-US" dirty="0"/>
              <a:t>Evaluation protocol using </a:t>
            </a:r>
            <a:br>
              <a:rPr lang="en-US" dirty="0"/>
            </a:br>
            <a:r>
              <a:rPr lang="en-US" dirty="0"/>
              <a:t>available tools at CPTEC</a:t>
            </a:r>
            <a:endParaRPr lang="pt-BR" sz="1200" dirty="0"/>
          </a:p>
        </p:txBody>
      </p:sp>
      <p:pic>
        <p:nvPicPr>
          <p:cNvPr id="4" name="Picture 5" descr="Screen Shot 2017-05-03 at 15.39.5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065" y="1281774"/>
            <a:ext cx="2288430" cy="2160000"/>
          </a:xfrm>
          <a:prstGeom prst="rect">
            <a:avLst/>
          </a:prstGeom>
          <a:ln w="57150" cmpd="sng">
            <a:noFill/>
          </a:ln>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6" name="TextBox 11"/>
          <p:cNvSpPr txBox="1"/>
          <p:nvPr/>
        </p:nvSpPr>
        <p:spPr>
          <a:xfrm>
            <a:off x="3533510" y="922568"/>
            <a:ext cx="5610489" cy="1477328"/>
          </a:xfrm>
          <a:prstGeom prst="rect">
            <a:avLst/>
          </a:prstGeom>
          <a:noFill/>
        </p:spPr>
        <p:txBody>
          <a:bodyPr wrap="square" rtlCol="0">
            <a:spAutoFit/>
          </a:bodyPr>
          <a:lstStyle/>
          <a:p>
            <a:pPr marL="285750" indent="-285750">
              <a:buFont typeface="Arial"/>
              <a:buChar char="•"/>
            </a:pPr>
            <a:r>
              <a:rPr lang="en-US" sz="1800" dirty="0"/>
              <a:t>“</a:t>
            </a:r>
            <a:r>
              <a:rPr lang="en-US" sz="1800" dirty="0" err="1"/>
              <a:t>Eval</a:t>
            </a:r>
            <a:r>
              <a:rPr lang="en-US" sz="1800" dirty="0"/>
              <a:t>” package: evaluation framework for GSI results:</a:t>
            </a:r>
          </a:p>
          <a:p>
            <a:pPr marL="742950" lvl="1" indent="-285750">
              <a:buFont typeface="Arial"/>
              <a:buChar char="•"/>
            </a:pPr>
            <a:r>
              <a:rPr lang="en-US" sz="1800" dirty="0"/>
              <a:t>Development of new versions;</a:t>
            </a:r>
          </a:p>
          <a:p>
            <a:pPr marL="742950" lvl="1" indent="-285750">
              <a:buFont typeface="Arial"/>
              <a:buChar char="•"/>
            </a:pPr>
            <a:r>
              <a:rPr lang="en-US" sz="1800" dirty="0"/>
              <a:t>Skill monitoring at the operations;</a:t>
            </a:r>
          </a:p>
          <a:p>
            <a:pPr marL="742950" lvl="1" indent="-285750">
              <a:buFont typeface="Arial"/>
              <a:buChar char="•"/>
            </a:pPr>
            <a:r>
              <a:rPr lang="en-US" sz="1800" dirty="0"/>
              <a:t>Research for continuous improvement;</a:t>
            </a:r>
          </a:p>
        </p:txBody>
      </p:sp>
      <p:sp>
        <p:nvSpPr>
          <p:cNvPr id="7" name="Rectangle 29"/>
          <p:cNvSpPr/>
          <p:nvPr/>
        </p:nvSpPr>
        <p:spPr>
          <a:xfrm>
            <a:off x="2117206" y="3008490"/>
            <a:ext cx="242454" cy="2879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31"/>
          <p:cNvGrpSpPr/>
          <p:nvPr/>
        </p:nvGrpSpPr>
        <p:grpSpPr>
          <a:xfrm>
            <a:off x="-234115" y="2809910"/>
            <a:ext cx="2456873" cy="1333150"/>
            <a:chOff x="13854" y="2809910"/>
            <a:chExt cx="2456873" cy="1333150"/>
          </a:xfrm>
        </p:grpSpPr>
        <p:sp>
          <p:nvSpPr>
            <p:cNvPr id="9" name="Freeform 26"/>
            <p:cNvSpPr/>
            <p:nvPr/>
          </p:nvSpPr>
          <p:spPr>
            <a:xfrm>
              <a:off x="67942" y="2809910"/>
              <a:ext cx="2304000" cy="745966"/>
            </a:xfrm>
            <a:custGeom>
              <a:avLst/>
              <a:gdLst>
                <a:gd name="connsiteX0" fmla="*/ 17761 w 2904055"/>
                <a:gd name="connsiteY0" fmla="*/ 381864 h 1944839"/>
                <a:gd name="connsiteX1" fmla="*/ 0 w 2904055"/>
                <a:gd name="connsiteY1" fmla="*/ 1944839 h 1944839"/>
                <a:gd name="connsiteX2" fmla="*/ 2877412 w 2904055"/>
                <a:gd name="connsiteY2" fmla="*/ 1900437 h 1944839"/>
                <a:gd name="connsiteX3" fmla="*/ 2904055 w 2904055"/>
                <a:gd name="connsiteY3" fmla="*/ 0 h 1944839"/>
                <a:gd name="connsiteX4" fmla="*/ 2593223 w 2904055"/>
                <a:gd name="connsiteY4" fmla="*/ 17761 h 1944839"/>
                <a:gd name="connsiteX5" fmla="*/ 2477772 w 2904055"/>
                <a:gd name="connsiteY5" fmla="*/ 239775 h 1944839"/>
                <a:gd name="connsiteX6" fmla="*/ 2264630 w 2904055"/>
                <a:gd name="connsiteY6" fmla="*/ 159850 h 1944839"/>
                <a:gd name="connsiteX7" fmla="*/ 2255749 w 2904055"/>
                <a:gd name="connsiteY7" fmla="*/ 177611 h 1944839"/>
                <a:gd name="connsiteX8" fmla="*/ 2229106 w 2904055"/>
                <a:gd name="connsiteY8" fmla="*/ 257536 h 1944839"/>
                <a:gd name="connsiteX9" fmla="*/ 2229106 w 2904055"/>
                <a:gd name="connsiteY9" fmla="*/ 257536 h 1944839"/>
                <a:gd name="connsiteX10" fmla="*/ 2033727 w 2904055"/>
                <a:gd name="connsiteY10" fmla="*/ 230894 h 1944839"/>
                <a:gd name="connsiteX11" fmla="*/ 1989322 w 2904055"/>
                <a:gd name="connsiteY11" fmla="*/ 337461 h 1944839"/>
                <a:gd name="connsiteX12" fmla="*/ 1864989 w 2904055"/>
                <a:gd name="connsiteY12" fmla="*/ 266417 h 1944839"/>
                <a:gd name="connsiteX13" fmla="*/ 1696252 w 2904055"/>
                <a:gd name="connsiteY13" fmla="*/ 408505 h 1944839"/>
                <a:gd name="connsiteX14" fmla="*/ 1536396 w 2904055"/>
                <a:gd name="connsiteY14" fmla="*/ 346341 h 1944839"/>
                <a:gd name="connsiteX15" fmla="*/ 1376540 w 2904055"/>
                <a:gd name="connsiteY15" fmla="*/ 515072 h 1944839"/>
                <a:gd name="connsiteX16" fmla="*/ 1234445 w 2904055"/>
                <a:gd name="connsiteY16" fmla="*/ 372983 h 1944839"/>
                <a:gd name="connsiteX17" fmla="*/ 1110113 w 2904055"/>
                <a:gd name="connsiteY17" fmla="*/ 532833 h 1944839"/>
                <a:gd name="connsiteX18" fmla="*/ 950256 w 2904055"/>
                <a:gd name="connsiteY18" fmla="*/ 301939 h 1944839"/>
                <a:gd name="connsiteX19" fmla="*/ 692710 w 2904055"/>
                <a:gd name="connsiteY19" fmla="*/ 444027 h 1944839"/>
                <a:gd name="connsiteX20" fmla="*/ 639425 w 2904055"/>
                <a:gd name="connsiteY20" fmla="*/ 301939 h 1944839"/>
                <a:gd name="connsiteX21" fmla="*/ 461807 w 2904055"/>
                <a:gd name="connsiteY21" fmla="*/ 399625 h 1944839"/>
                <a:gd name="connsiteX22" fmla="*/ 390759 w 2904055"/>
                <a:gd name="connsiteY22" fmla="*/ 310819 h 1944839"/>
                <a:gd name="connsiteX23" fmla="*/ 248665 w 2904055"/>
                <a:gd name="connsiteY23" fmla="*/ 488430 h 1944839"/>
                <a:gd name="connsiteX24" fmla="*/ 159856 w 2904055"/>
                <a:gd name="connsiteY24" fmla="*/ 346341 h 1944839"/>
                <a:gd name="connsiteX25" fmla="*/ 106571 w 2904055"/>
                <a:gd name="connsiteY25" fmla="*/ 461789 h 1944839"/>
                <a:gd name="connsiteX26" fmla="*/ 17761 w 2904055"/>
                <a:gd name="connsiteY26" fmla="*/ 381864 h 194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04055" h="1944839">
                  <a:moveTo>
                    <a:pt x="17761" y="381864"/>
                  </a:moveTo>
                  <a:lnTo>
                    <a:pt x="0" y="1944839"/>
                  </a:lnTo>
                  <a:lnTo>
                    <a:pt x="2877412" y="1900437"/>
                  </a:lnTo>
                  <a:lnTo>
                    <a:pt x="2904055" y="0"/>
                  </a:lnTo>
                  <a:lnTo>
                    <a:pt x="2593223" y="17761"/>
                  </a:lnTo>
                  <a:lnTo>
                    <a:pt x="2477772" y="239775"/>
                  </a:lnTo>
                  <a:lnTo>
                    <a:pt x="2264630" y="159850"/>
                  </a:lnTo>
                  <a:lnTo>
                    <a:pt x="2255749" y="177611"/>
                  </a:lnTo>
                  <a:lnTo>
                    <a:pt x="2229106" y="257536"/>
                  </a:lnTo>
                  <a:lnTo>
                    <a:pt x="2229106" y="257536"/>
                  </a:lnTo>
                  <a:lnTo>
                    <a:pt x="2033727" y="230894"/>
                  </a:lnTo>
                  <a:lnTo>
                    <a:pt x="1989322" y="337461"/>
                  </a:lnTo>
                  <a:lnTo>
                    <a:pt x="1864989" y="266417"/>
                  </a:lnTo>
                  <a:lnTo>
                    <a:pt x="1696252" y="408505"/>
                  </a:lnTo>
                  <a:lnTo>
                    <a:pt x="1536396" y="346341"/>
                  </a:lnTo>
                  <a:lnTo>
                    <a:pt x="1376540" y="515072"/>
                  </a:lnTo>
                  <a:lnTo>
                    <a:pt x="1234445" y="372983"/>
                  </a:lnTo>
                  <a:lnTo>
                    <a:pt x="1110113" y="532833"/>
                  </a:lnTo>
                  <a:lnTo>
                    <a:pt x="950256" y="301939"/>
                  </a:lnTo>
                  <a:lnTo>
                    <a:pt x="692710" y="444027"/>
                  </a:lnTo>
                  <a:lnTo>
                    <a:pt x="639425" y="301939"/>
                  </a:lnTo>
                  <a:lnTo>
                    <a:pt x="461807" y="399625"/>
                  </a:lnTo>
                  <a:lnTo>
                    <a:pt x="390759" y="310819"/>
                  </a:lnTo>
                  <a:lnTo>
                    <a:pt x="248665" y="488430"/>
                  </a:lnTo>
                  <a:lnTo>
                    <a:pt x="159856" y="346341"/>
                  </a:lnTo>
                  <a:lnTo>
                    <a:pt x="106571" y="461789"/>
                  </a:lnTo>
                  <a:lnTo>
                    <a:pt x="17761" y="381864"/>
                  </a:lnTo>
                  <a:close/>
                </a:path>
              </a:pathLst>
            </a:custGeom>
            <a:solidFill>
              <a:schemeClr val="bg1"/>
            </a:solidFill>
            <a:ln>
              <a:solidFill>
                <a:srgbClr val="FFFFFF"/>
              </a:solidFill>
            </a:ln>
            <a:effectLst>
              <a:innerShdw blurRad="88900" dist="12700" dir="16200000">
                <a:srgbClr val="000000">
                  <a:alpha val="1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28"/>
            <p:cNvSpPr/>
            <p:nvPr/>
          </p:nvSpPr>
          <p:spPr>
            <a:xfrm>
              <a:off x="2228273" y="2856090"/>
              <a:ext cx="242454" cy="2879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30"/>
            <p:cNvSpPr/>
            <p:nvPr/>
          </p:nvSpPr>
          <p:spPr>
            <a:xfrm>
              <a:off x="13854" y="3063067"/>
              <a:ext cx="242454" cy="10799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6" descr="Screen Shot 2017-05-03 at 15.38.14.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5048" y="3156727"/>
            <a:ext cx="2969105" cy="3671997"/>
          </a:xfrm>
          <a:prstGeom prst="rect">
            <a:avLst/>
          </a:prstGeom>
          <a:ln w="57150" cmpd="sng">
            <a:noFill/>
          </a:ln>
        </p:spPr>
      </p:pic>
      <p:sp>
        <p:nvSpPr>
          <p:cNvPr id="13" name="TextBox 32"/>
          <p:cNvSpPr txBox="1"/>
          <p:nvPr/>
        </p:nvSpPr>
        <p:spPr>
          <a:xfrm rot="16200000">
            <a:off x="-1232862" y="4849803"/>
            <a:ext cx="2906565" cy="523220"/>
          </a:xfrm>
          <a:prstGeom prst="rect">
            <a:avLst/>
          </a:prstGeom>
          <a:noFill/>
        </p:spPr>
        <p:txBody>
          <a:bodyPr wrap="none" rtlCol="0">
            <a:spAutoFit/>
          </a:bodyPr>
          <a:lstStyle/>
          <a:p>
            <a:pPr algn="ctr"/>
            <a:r>
              <a:rPr lang="en-US" sz="1400" b="1" dirty="0">
                <a:solidFill>
                  <a:srgbClr val="FF3300"/>
                </a:solidFill>
              </a:rPr>
              <a:t>Specific protocol for evaluation </a:t>
            </a:r>
          </a:p>
          <a:p>
            <a:pPr algn="ctr"/>
            <a:r>
              <a:rPr lang="en-US" sz="1400" b="1" dirty="0">
                <a:solidFill>
                  <a:srgbClr val="FF3300"/>
                </a:solidFill>
              </a:rPr>
              <a:t>of each research line</a:t>
            </a:r>
          </a:p>
        </p:txBody>
      </p:sp>
      <p:sp>
        <p:nvSpPr>
          <p:cNvPr id="39" name="Left Brace 47"/>
          <p:cNvSpPr/>
          <p:nvPr/>
        </p:nvSpPr>
        <p:spPr>
          <a:xfrm>
            <a:off x="488420" y="3773073"/>
            <a:ext cx="216131" cy="2839651"/>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4" name="Agrupar 13">
            <a:extLst>
              <a:ext uri="{FF2B5EF4-FFF2-40B4-BE49-F238E27FC236}">
                <a16:creationId xmlns:a16="http://schemas.microsoft.com/office/drawing/2014/main" xmlns="" id="{D8EC7CC9-F4AA-44F4-81D1-98CF14745C4F}"/>
              </a:ext>
            </a:extLst>
          </p:cNvPr>
          <p:cNvGrpSpPr/>
          <p:nvPr/>
        </p:nvGrpSpPr>
        <p:grpSpPr>
          <a:xfrm>
            <a:off x="1745166" y="2269610"/>
            <a:ext cx="4291471" cy="4447154"/>
            <a:chOff x="1745166" y="2269610"/>
            <a:chExt cx="4291471" cy="4447154"/>
          </a:xfrm>
        </p:grpSpPr>
        <p:sp>
          <p:nvSpPr>
            <p:cNvPr id="17" name="Left Brace 47"/>
            <p:cNvSpPr/>
            <p:nvPr/>
          </p:nvSpPr>
          <p:spPr>
            <a:xfrm>
              <a:off x="2913591" y="3296489"/>
              <a:ext cx="432261" cy="2839651"/>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57"/>
            <p:cNvSpPr txBox="1"/>
            <p:nvPr/>
          </p:nvSpPr>
          <p:spPr>
            <a:xfrm>
              <a:off x="1745166" y="4174380"/>
              <a:ext cx="1537600" cy="707886"/>
            </a:xfrm>
            <a:prstGeom prst="rect">
              <a:avLst/>
            </a:prstGeom>
            <a:noFill/>
          </p:spPr>
          <p:txBody>
            <a:bodyPr wrap="none" rtlCol="0">
              <a:spAutoFit/>
            </a:bodyPr>
            <a:lstStyle/>
            <a:p>
              <a:r>
                <a:rPr lang="en-US" dirty="0">
                  <a:solidFill>
                    <a:srgbClr val="FF0000"/>
                  </a:solidFill>
                </a:rPr>
                <a:t>Scripts and </a:t>
              </a:r>
            </a:p>
            <a:p>
              <a:r>
                <a:rPr lang="en-US" dirty="0">
                  <a:solidFill>
                    <a:srgbClr val="FF0000"/>
                  </a:solidFill>
                </a:rPr>
                <a:t>programs</a:t>
              </a:r>
            </a:p>
          </p:txBody>
        </p:sp>
        <p:sp>
          <p:nvSpPr>
            <p:cNvPr id="28" name="Notched Right Arrow 58"/>
            <p:cNvSpPr/>
            <p:nvPr/>
          </p:nvSpPr>
          <p:spPr>
            <a:xfrm rot="8225636">
              <a:off x="1960469" y="4980987"/>
              <a:ext cx="798382" cy="423825"/>
            </a:xfrm>
            <a:prstGeom prst="notched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3" name="Agrupar 2">
              <a:extLst>
                <a:ext uri="{FF2B5EF4-FFF2-40B4-BE49-F238E27FC236}">
                  <a16:creationId xmlns:a16="http://schemas.microsoft.com/office/drawing/2014/main" xmlns="" id="{AF0C12AC-C5B0-4B96-A1D8-306F2016956B}"/>
                </a:ext>
              </a:extLst>
            </p:cNvPr>
            <p:cNvGrpSpPr/>
            <p:nvPr/>
          </p:nvGrpSpPr>
          <p:grpSpPr>
            <a:xfrm>
              <a:off x="3207093" y="2269610"/>
              <a:ext cx="2829544" cy="4447154"/>
              <a:chOff x="3997499" y="2269610"/>
              <a:chExt cx="2829544" cy="4447154"/>
            </a:xfrm>
          </p:grpSpPr>
          <p:pic>
            <p:nvPicPr>
              <p:cNvPr id="30" name="Imagem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97499" y="2468021"/>
                <a:ext cx="2124371" cy="4248743"/>
              </a:xfrm>
              <a:prstGeom prst="rect">
                <a:avLst/>
              </a:prstGeom>
            </p:spPr>
          </p:pic>
          <p:sp>
            <p:nvSpPr>
              <p:cNvPr id="29" name="TextBox 56">
                <a:extLst>
                  <a:ext uri="{FF2B5EF4-FFF2-40B4-BE49-F238E27FC236}">
                    <a16:creationId xmlns:a16="http://schemas.microsoft.com/office/drawing/2014/main" xmlns="" id="{B4019BFB-3581-469A-ADA3-8AB30878F285}"/>
                  </a:ext>
                </a:extLst>
              </p:cNvPr>
              <p:cNvSpPr txBox="1"/>
              <p:nvPr/>
            </p:nvSpPr>
            <p:spPr>
              <a:xfrm>
                <a:off x="4319625" y="2269610"/>
                <a:ext cx="2507418" cy="707886"/>
              </a:xfrm>
              <a:prstGeom prst="rect">
                <a:avLst/>
              </a:prstGeom>
              <a:noFill/>
            </p:spPr>
            <p:txBody>
              <a:bodyPr wrap="none" rtlCol="0">
                <a:spAutoFit/>
              </a:bodyPr>
              <a:lstStyle/>
              <a:p>
                <a:pPr algn="ctr"/>
                <a:r>
                  <a:rPr lang="en-US" b="1" dirty="0">
                    <a:solidFill>
                      <a:srgbClr val="FF0000"/>
                    </a:solidFill>
                  </a:rPr>
                  <a:t>Evaluation tools</a:t>
                </a:r>
              </a:p>
              <a:p>
                <a:pPr algn="ctr"/>
                <a:r>
                  <a:rPr lang="en-US" b="1" dirty="0">
                    <a:solidFill>
                      <a:srgbClr val="FF0000"/>
                    </a:solidFill>
                  </a:rPr>
                  <a:t>available at CPTEC</a:t>
                </a:r>
              </a:p>
            </p:txBody>
          </p:sp>
        </p:grpSp>
      </p:grpSp>
      <p:sp>
        <p:nvSpPr>
          <p:cNvPr id="31" name="Oval 30"/>
          <p:cNvSpPr/>
          <p:nvPr/>
        </p:nvSpPr>
        <p:spPr bwMode="auto">
          <a:xfrm>
            <a:off x="3480142" y="2977496"/>
            <a:ext cx="3235570" cy="1251134"/>
          </a:xfrm>
          <a:prstGeom prst="ellipse">
            <a:avLst/>
          </a:prstGeom>
          <a:solidFill>
            <a:schemeClr val="accent1">
              <a:alpha val="70000"/>
            </a:schemeClr>
          </a:solidFill>
          <a:ln w="9525" cap="flat" cmpd="sng" algn="ctr">
            <a:solidFill>
              <a:schemeClr val="tx2">
                <a:lumMod val="90000"/>
                <a:lumOff val="1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SAI: Impact </a:t>
            </a:r>
          </a:p>
          <a:p>
            <a:pPr marL="0" marR="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evaluation </a:t>
            </a:r>
          </a:p>
          <a:p>
            <a:pPr marL="0" marR="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System (FSO)</a:t>
            </a:r>
          </a:p>
        </p:txBody>
      </p:sp>
      <p:sp>
        <p:nvSpPr>
          <p:cNvPr id="32" name="Oval 31"/>
          <p:cNvSpPr/>
          <p:nvPr/>
        </p:nvSpPr>
        <p:spPr bwMode="auto">
          <a:xfrm>
            <a:off x="3438197" y="4258774"/>
            <a:ext cx="3235570" cy="1251134"/>
          </a:xfrm>
          <a:prstGeom prst="ellipse">
            <a:avLst/>
          </a:prstGeom>
          <a:solidFill>
            <a:schemeClr val="accent1">
              <a:alpha val="70000"/>
            </a:schemeClr>
          </a:solidFill>
          <a:ln w="9525" cap="flat" cmpd="sng" algn="ctr">
            <a:solidFill>
              <a:schemeClr val="tx2">
                <a:lumMod val="90000"/>
                <a:lumOff val="1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rPr>
              <a:t>SCANTEC:  </a:t>
            </a:r>
          </a:p>
          <a:p>
            <a:pPr marL="0" marR="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rPr>
              <a:t>Community system </a:t>
            </a:r>
          </a:p>
          <a:p>
            <a:pPr marL="0" marR="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rPr>
              <a:t>for NWP evaluation</a:t>
            </a:r>
          </a:p>
          <a:p>
            <a:pPr marL="0" marR="0" indent="0" algn="r" defTabSz="914400" rtl="0" eaLnBrk="1" fontAlgn="base" latinLnBrk="0" hangingPunct="1">
              <a:lnSpc>
                <a:spcPct val="100000"/>
              </a:lnSpc>
              <a:spcBef>
                <a:spcPct val="0"/>
              </a:spcBef>
              <a:spcAft>
                <a:spcPct val="0"/>
              </a:spcAft>
              <a:buClrTx/>
              <a:buSzTx/>
              <a:buFontTx/>
              <a:buNone/>
              <a:tabLst/>
            </a:pPr>
            <a:r>
              <a:rPr lang="en-US" sz="1600" b="1" dirty="0">
                <a:solidFill>
                  <a:srgbClr val="FF0000"/>
                </a:solidFill>
              </a:rPr>
              <a:t>(Fortran) </a:t>
            </a:r>
            <a:endParaRPr kumimoji="0" lang="en-US" sz="1600" b="1" i="0" u="none" strike="noStrike" cap="none" normalizeH="0" baseline="0" dirty="0">
              <a:ln>
                <a:noFill/>
              </a:ln>
              <a:solidFill>
                <a:srgbClr val="FF0000"/>
              </a:solidFill>
              <a:effectLst/>
              <a:latin typeface="Arial" charset="0"/>
            </a:endParaRPr>
          </a:p>
        </p:txBody>
      </p:sp>
      <p:sp>
        <p:nvSpPr>
          <p:cNvPr id="33" name="Oval 32"/>
          <p:cNvSpPr/>
          <p:nvPr/>
        </p:nvSpPr>
        <p:spPr bwMode="auto">
          <a:xfrm>
            <a:off x="3428841" y="5539504"/>
            <a:ext cx="3235570" cy="1251134"/>
          </a:xfrm>
          <a:prstGeom prst="ellipse">
            <a:avLst/>
          </a:prstGeom>
          <a:solidFill>
            <a:schemeClr val="accent1">
              <a:alpha val="70000"/>
            </a:schemeClr>
          </a:solidFill>
          <a:ln w="9525" cap="flat" cmpd="sng" algn="ctr">
            <a:solidFill>
              <a:schemeClr val="tx2">
                <a:lumMod val="90000"/>
                <a:lumOff val="1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rPr>
              <a:t>STATI: Statistic</a:t>
            </a:r>
          </a:p>
          <a:p>
            <a:pPr marL="0" marR="0" indent="0" algn="r" defTabSz="914400" rtl="0" eaLnBrk="1" fontAlgn="base" latinLnBrk="0" hangingPunct="1">
              <a:lnSpc>
                <a:spcPct val="100000"/>
              </a:lnSpc>
              <a:spcBef>
                <a:spcPct val="0"/>
              </a:spcBef>
              <a:spcAft>
                <a:spcPct val="0"/>
              </a:spcAft>
              <a:buClrTx/>
              <a:buSzTx/>
              <a:buFontTx/>
              <a:buNone/>
              <a:tabLst/>
            </a:pPr>
            <a:r>
              <a:rPr lang="en-US" sz="1600" b="1" dirty="0">
                <a:solidFill>
                  <a:srgbClr val="FF0000"/>
                </a:solidFill>
              </a:rPr>
              <a:t>System for diagnostic data</a:t>
            </a:r>
          </a:p>
          <a:p>
            <a:pPr marL="0" marR="0" indent="0" algn="r" defTabSz="914400" rtl="0" eaLnBrk="1" fontAlgn="base" latinLnBrk="0" hangingPunct="1">
              <a:lnSpc>
                <a:spcPct val="100000"/>
              </a:lnSpc>
              <a:spcBef>
                <a:spcPct val="0"/>
              </a:spcBef>
              <a:spcAft>
                <a:spcPct val="0"/>
              </a:spcAft>
              <a:buClrTx/>
              <a:buSzTx/>
              <a:buFontTx/>
              <a:buNone/>
              <a:tabLst/>
            </a:pPr>
            <a:r>
              <a:rPr lang="en-US" sz="1600" b="1" dirty="0">
                <a:solidFill>
                  <a:srgbClr val="FF0000"/>
                </a:solidFill>
              </a:rPr>
              <a:t>Assimilation Process</a:t>
            </a:r>
          </a:p>
          <a:p>
            <a:pPr marL="0" marR="0" indent="0" algn="r" defTabSz="914400" rtl="0" eaLnBrk="1" fontAlgn="base" latinLnBrk="0" hangingPunct="1">
              <a:lnSpc>
                <a:spcPct val="100000"/>
              </a:lnSpc>
              <a:spcBef>
                <a:spcPct val="0"/>
              </a:spcBef>
              <a:spcAft>
                <a:spcPct val="0"/>
              </a:spcAft>
              <a:buClrTx/>
              <a:buSzTx/>
              <a:buFontTx/>
              <a:buNone/>
              <a:tabLst/>
            </a:pPr>
            <a:r>
              <a:rPr lang="en-US" sz="1600" b="1" dirty="0">
                <a:solidFill>
                  <a:srgbClr val="FF0000"/>
                </a:solidFill>
              </a:rPr>
              <a:t> (OmF and OmA</a:t>
            </a:r>
            <a:r>
              <a:rPr lang="pt-BR" sz="1600" dirty="0">
                <a:solidFill>
                  <a:srgbClr val="FF0000"/>
                </a:solidFill>
              </a:rPr>
              <a:t>)</a:t>
            </a:r>
          </a:p>
          <a:p>
            <a:pPr marL="0" marR="0" indent="0" algn="r" defTabSz="914400" rtl="0" eaLnBrk="1" fontAlgn="base" latinLnBrk="0" hangingPunct="1">
              <a:lnSpc>
                <a:spcPct val="100000"/>
              </a:lnSpc>
              <a:spcBef>
                <a:spcPct val="0"/>
              </a:spcBef>
              <a:spcAft>
                <a:spcPct val="0"/>
              </a:spcAft>
              <a:buClrTx/>
              <a:buSzTx/>
              <a:buFontTx/>
              <a:buNone/>
              <a:tabLst/>
            </a:pPr>
            <a:r>
              <a:rPr lang="pt-BR" sz="1600" dirty="0">
                <a:solidFill>
                  <a:srgbClr val="FF0000"/>
                </a:solidFill>
              </a:rPr>
              <a:t>(Py</a:t>
            </a:r>
            <a:r>
              <a:rPr kumimoji="0" lang="pt-BR" sz="1600" b="0" i="0" u="none" strike="noStrike" cap="none" normalizeH="0" baseline="0" dirty="0">
                <a:ln>
                  <a:noFill/>
                </a:ln>
                <a:solidFill>
                  <a:srgbClr val="FF0000"/>
                </a:solidFill>
                <a:effectLst/>
                <a:latin typeface="Arial" charset="0"/>
              </a:rPr>
              <a:t>thon/Fortran )    </a:t>
            </a:r>
          </a:p>
        </p:txBody>
      </p:sp>
      <p:grpSp>
        <p:nvGrpSpPr>
          <p:cNvPr id="20" name="Agrupar 19">
            <a:extLst>
              <a:ext uri="{FF2B5EF4-FFF2-40B4-BE49-F238E27FC236}">
                <a16:creationId xmlns:a16="http://schemas.microsoft.com/office/drawing/2014/main" xmlns="" id="{EBCC1C42-54D3-4EC4-A3E6-C057F1CDA627}"/>
              </a:ext>
            </a:extLst>
          </p:cNvPr>
          <p:cNvGrpSpPr/>
          <p:nvPr/>
        </p:nvGrpSpPr>
        <p:grpSpPr>
          <a:xfrm>
            <a:off x="6231084" y="2452737"/>
            <a:ext cx="4800530" cy="4460883"/>
            <a:chOff x="6231084" y="2452737"/>
            <a:chExt cx="4800530" cy="4460883"/>
          </a:xfrm>
        </p:grpSpPr>
        <p:sp>
          <p:nvSpPr>
            <p:cNvPr id="26" name="TextBox 56"/>
            <p:cNvSpPr txBox="1"/>
            <p:nvPr/>
          </p:nvSpPr>
          <p:spPr>
            <a:xfrm>
              <a:off x="6231084" y="2452737"/>
              <a:ext cx="2007281" cy="707886"/>
            </a:xfrm>
            <a:prstGeom prst="rect">
              <a:avLst/>
            </a:prstGeom>
            <a:noFill/>
          </p:spPr>
          <p:txBody>
            <a:bodyPr wrap="none" rtlCol="0">
              <a:spAutoFit/>
            </a:bodyPr>
            <a:lstStyle/>
            <a:p>
              <a:pPr algn="ctr"/>
              <a:r>
                <a:rPr lang="en-US" b="1" dirty="0">
                  <a:solidFill>
                    <a:srgbClr val="FF0000"/>
                  </a:solidFill>
                </a:rPr>
                <a:t>Web page</a:t>
              </a:r>
            </a:p>
            <a:p>
              <a:pPr algn="ctr"/>
              <a:r>
                <a:rPr lang="en-US" b="1" dirty="0">
                  <a:solidFill>
                    <a:srgbClr val="FF0000"/>
                  </a:solidFill>
                </a:rPr>
                <a:t>For monitoring</a:t>
              </a:r>
            </a:p>
          </p:txBody>
        </p:sp>
        <p:sp>
          <p:nvSpPr>
            <p:cNvPr id="34" name="Left Brace 47"/>
            <p:cNvSpPr/>
            <p:nvPr/>
          </p:nvSpPr>
          <p:spPr>
            <a:xfrm flipH="1">
              <a:off x="6832687" y="3441774"/>
              <a:ext cx="423698" cy="2839651"/>
            </a:xfrm>
            <a:prstGeom prst="leftBrace">
              <a:avLst>
                <a:gd name="adj1" fmla="val 8333"/>
                <a:gd name="adj2" fmla="val 50354"/>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9" name="Agrupar 18">
              <a:extLst>
                <a:ext uri="{FF2B5EF4-FFF2-40B4-BE49-F238E27FC236}">
                  <a16:creationId xmlns:a16="http://schemas.microsoft.com/office/drawing/2014/main" xmlns="" id="{7337ED10-AD3E-4E4D-8A91-30F9234174CC}"/>
                </a:ext>
              </a:extLst>
            </p:cNvPr>
            <p:cNvGrpSpPr/>
            <p:nvPr/>
          </p:nvGrpSpPr>
          <p:grpSpPr>
            <a:xfrm>
              <a:off x="7376266" y="3182893"/>
              <a:ext cx="3655348" cy="3730727"/>
              <a:chOff x="7376266" y="3182893"/>
              <a:chExt cx="3655348" cy="3730727"/>
            </a:xfrm>
          </p:grpSpPr>
          <p:pic>
            <p:nvPicPr>
              <p:cNvPr id="35" name="Picture 45" descr="GDAD - Grupo de Desenvolvimentos em Assimilção de Dados do CPTEC-INPE - Mozilla Firefox_153.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76266" y="3182893"/>
                <a:ext cx="3535467" cy="3730727"/>
              </a:xfrm>
              <a:prstGeom prst="rect">
                <a:avLst/>
              </a:prstGeom>
              <a:ln>
                <a:noFill/>
              </a:ln>
              <a:effectLst>
                <a:outerShdw blurRad="190500" algn="tl" rotWithShape="0">
                  <a:srgbClr val="000000">
                    <a:alpha val="70000"/>
                  </a:srgbClr>
                </a:outerShdw>
              </a:effectLst>
            </p:spPr>
          </p:pic>
          <p:pic>
            <p:nvPicPr>
              <p:cNvPr id="16" name="Imagem 15">
                <a:extLst>
                  <a:ext uri="{FF2B5EF4-FFF2-40B4-BE49-F238E27FC236}">
                    <a16:creationId xmlns:a16="http://schemas.microsoft.com/office/drawing/2014/main" xmlns="" id="{0A96D101-0481-4994-BDC8-AEDECDCB391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12251" y="3658131"/>
                <a:ext cx="3419363" cy="2641458"/>
              </a:xfrm>
              <a:prstGeom prst="rect">
                <a:avLst/>
              </a:prstGeom>
            </p:spPr>
          </p:pic>
        </p:grpSp>
      </p:grpSp>
      <p:sp>
        <p:nvSpPr>
          <p:cNvPr id="36" name="CaixaDeTexto 35">
            <a:extLst>
              <a:ext uri="{FF2B5EF4-FFF2-40B4-BE49-F238E27FC236}">
                <a16:creationId xmlns:a16="http://schemas.microsoft.com/office/drawing/2014/main" xmlns="" id="{8630B8F3-A7DE-4E34-AE87-4C65D33B1BC3}"/>
              </a:ext>
            </a:extLst>
          </p:cNvPr>
          <p:cNvSpPr txBox="1"/>
          <p:nvPr/>
        </p:nvSpPr>
        <p:spPr>
          <a:xfrm>
            <a:off x="0" y="5695280"/>
            <a:ext cx="4868143" cy="1107996"/>
          </a:xfrm>
          <a:prstGeom prst="rect">
            <a:avLst/>
          </a:prstGeom>
          <a:solidFill>
            <a:schemeClr val="bg2">
              <a:lumMod val="60000"/>
              <a:lumOff val="40000"/>
            </a:schemeClr>
          </a:solidFill>
        </p:spPr>
        <p:txBody>
          <a:bodyPr wrap="square" rtlCol="0">
            <a:spAutoFit/>
          </a:bodyPr>
          <a:lstStyle/>
          <a:p>
            <a:r>
              <a:rPr lang="en-US" sz="1800" dirty="0"/>
              <a:t>The evaluation protocol can be explored by:</a:t>
            </a:r>
          </a:p>
          <a:p>
            <a:pPr marL="285750" indent="-285750">
              <a:buFontTx/>
              <a:buChar char="-"/>
            </a:pPr>
            <a:r>
              <a:rPr lang="en-US" sz="1600" dirty="0"/>
              <a:t>Researchers;</a:t>
            </a:r>
          </a:p>
          <a:p>
            <a:pPr marL="285750" indent="-285750">
              <a:buFontTx/>
              <a:buChar char="-"/>
            </a:pPr>
            <a:r>
              <a:rPr lang="en-US" sz="1600" dirty="0"/>
              <a:t>Post graduate students;</a:t>
            </a:r>
          </a:p>
          <a:p>
            <a:pPr marL="285750" indent="-285750">
              <a:buFontTx/>
              <a:buChar char="-"/>
            </a:pPr>
            <a:r>
              <a:rPr lang="en-US" sz="1600" dirty="0"/>
              <a:t>Operational activities;</a:t>
            </a:r>
          </a:p>
        </p:txBody>
      </p:sp>
    </p:spTree>
    <p:extLst>
      <p:ext uri="{BB962C8B-B14F-4D97-AF65-F5344CB8AC3E}">
        <p14:creationId xmlns:p14="http://schemas.microsoft.com/office/powerpoint/2010/main" xmlns="" val="195355269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9" grpId="0" animBg="1"/>
      <p:bldP spid="31" grpId="0" animBg="1"/>
      <p:bldP spid="32" grpId="0" animBg="1"/>
      <p:bldP spid="33"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43768" y="1565586"/>
            <a:ext cx="3534268" cy="3915321"/>
          </a:xfrm>
          <a:prstGeom prst="rect">
            <a:avLst/>
          </a:prstGeom>
        </p:spPr>
      </p:pic>
      <p:sp>
        <p:nvSpPr>
          <p:cNvPr id="2" name="Title 1"/>
          <p:cNvSpPr>
            <a:spLocks noGrp="1"/>
          </p:cNvSpPr>
          <p:nvPr>
            <p:ph type="title"/>
          </p:nvPr>
        </p:nvSpPr>
        <p:spPr/>
        <p:txBody>
          <a:bodyPr>
            <a:normAutofit/>
          </a:bodyPr>
          <a:lstStyle/>
          <a:p>
            <a:r>
              <a:rPr lang="en-US" dirty="0"/>
              <a:t>SMG/SMR evolution and status</a:t>
            </a:r>
          </a:p>
        </p:txBody>
      </p:sp>
      <p:sp>
        <p:nvSpPr>
          <p:cNvPr id="22" name="TextBox 21"/>
          <p:cNvSpPr txBox="1"/>
          <p:nvPr/>
        </p:nvSpPr>
        <p:spPr>
          <a:xfrm>
            <a:off x="3434196" y="3523247"/>
            <a:ext cx="740908"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ROGPS</a:t>
            </a:r>
          </a:p>
        </p:txBody>
      </p:sp>
      <p:sp>
        <p:nvSpPr>
          <p:cNvPr id="23" name="TextBox 22"/>
          <p:cNvSpPr txBox="1"/>
          <p:nvPr/>
        </p:nvSpPr>
        <p:spPr>
          <a:xfrm>
            <a:off x="3307528" y="2546224"/>
            <a:ext cx="883383"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SATWIND</a:t>
            </a:r>
          </a:p>
        </p:txBody>
      </p:sp>
      <p:sp>
        <p:nvSpPr>
          <p:cNvPr id="24" name="TextBox 23"/>
          <p:cNvSpPr txBox="1"/>
          <p:nvPr/>
        </p:nvSpPr>
        <p:spPr>
          <a:xfrm>
            <a:off x="3616431" y="4678740"/>
            <a:ext cx="978152"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RADIANCE</a:t>
            </a:r>
          </a:p>
        </p:txBody>
      </p:sp>
      <p:sp>
        <p:nvSpPr>
          <p:cNvPr id="25" name="TextBox 24"/>
          <p:cNvSpPr txBox="1"/>
          <p:nvPr/>
        </p:nvSpPr>
        <p:spPr>
          <a:xfrm>
            <a:off x="3360043" y="1921719"/>
            <a:ext cx="1398140"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CONVENTIONAL</a:t>
            </a:r>
          </a:p>
        </p:txBody>
      </p:sp>
      <p:sp>
        <p:nvSpPr>
          <p:cNvPr id="26" name="TextBox 25"/>
          <p:cNvSpPr txBox="1"/>
          <p:nvPr/>
        </p:nvSpPr>
        <p:spPr>
          <a:xfrm>
            <a:off x="5215807" y="1128063"/>
            <a:ext cx="1390189" cy="461665"/>
          </a:xfrm>
          <a:prstGeom prst="rect">
            <a:avLst/>
          </a:prstGeom>
          <a:noFill/>
          <a:ln w="19050" cmpd="sng">
            <a:solidFill>
              <a:srgbClr val="FF3300"/>
            </a:solidFill>
          </a:ln>
        </p:spPr>
        <p:txBody>
          <a:bodyPr wrap="none" rtlCol="0">
            <a:spAutoFit/>
          </a:bodyPr>
          <a:lstStyle/>
          <a:p>
            <a:pPr algn="ctr"/>
            <a:r>
              <a:rPr lang="en-US" sz="1200" dirty="0">
                <a:solidFill>
                  <a:srgbClr val="FF3300"/>
                </a:solidFill>
              </a:rPr>
              <a:t>DRY MASS </a:t>
            </a:r>
          </a:p>
          <a:p>
            <a:pPr algn="ctr"/>
            <a:r>
              <a:rPr lang="en-US" sz="1200" dirty="0">
                <a:solidFill>
                  <a:srgbClr val="FF3300"/>
                </a:solidFill>
              </a:rPr>
              <a:t>CONSERVATION</a:t>
            </a:r>
          </a:p>
        </p:txBody>
      </p:sp>
      <p:sp>
        <p:nvSpPr>
          <p:cNvPr id="28" name="TextBox 27"/>
          <p:cNvSpPr txBox="1"/>
          <p:nvPr/>
        </p:nvSpPr>
        <p:spPr>
          <a:xfrm>
            <a:off x="7393355" y="3061581"/>
            <a:ext cx="1366784" cy="461665"/>
          </a:xfrm>
          <a:prstGeom prst="rect">
            <a:avLst/>
          </a:prstGeom>
          <a:noFill/>
          <a:ln w="19050" cmpd="sng">
            <a:solidFill>
              <a:srgbClr val="FF3300"/>
            </a:solidFill>
          </a:ln>
        </p:spPr>
        <p:txBody>
          <a:bodyPr wrap="none" rtlCol="0">
            <a:spAutoFit/>
          </a:bodyPr>
          <a:lstStyle/>
          <a:p>
            <a:pPr algn="ctr"/>
            <a:r>
              <a:rPr lang="en-US" sz="1200" dirty="0">
                <a:solidFill>
                  <a:srgbClr val="FF3300"/>
                </a:solidFill>
              </a:rPr>
              <a:t>NON PHYSICAL </a:t>
            </a:r>
          </a:p>
          <a:p>
            <a:pPr algn="ctr"/>
            <a:r>
              <a:rPr lang="en-US" sz="1200" dirty="0">
                <a:solidFill>
                  <a:srgbClr val="FF3300"/>
                </a:solidFill>
              </a:rPr>
              <a:t>HUMIDITY</a:t>
            </a:r>
          </a:p>
        </p:txBody>
      </p:sp>
      <p:sp>
        <p:nvSpPr>
          <p:cNvPr id="29" name="TextBox 28"/>
          <p:cNvSpPr txBox="1"/>
          <p:nvPr/>
        </p:nvSpPr>
        <p:spPr>
          <a:xfrm>
            <a:off x="7203553" y="4497344"/>
            <a:ext cx="901016" cy="276999"/>
          </a:xfrm>
          <a:prstGeom prst="rect">
            <a:avLst/>
          </a:prstGeom>
          <a:noFill/>
          <a:ln w="19050" cmpd="sng">
            <a:solidFill>
              <a:srgbClr val="FF3300"/>
            </a:solidFill>
          </a:ln>
        </p:spPr>
        <p:txBody>
          <a:bodyPr wrap="none" rtlCol="0">
            <a:spAutoFit/>
          </a:bodyPr>
          <a:lstStyle/>
          <a:p>
            <a:pPr algn="ctr"/>
            <a:r>
              <a:rPr lang="en-US" sz="1200" dirty="0">
                <a:solidFill>
                  <a:srgbClr val="FF3300"/>
                </a:solidFill>
              </a:rPr>
              <a:t>B MATRIX</a:t>
            </a:r>
          </a:p>
        </p:txBody>
      </p:sp>
      <p:sp>
        <p:nvSpPr>
          <p:cNvPr id="30" name="TextBox 29"/>
          <p:cNvSpPr txBox="1"/>
          <p:nvPr/>
        </p:nvSpPr>
        <p:spPr>
          <a:xfrm>
            <a:off x="4681711" y="5180825"/>
            <a:ext cx="1906282" cy="600164"/>
          </a:xfrm>
          <a:prstGeom prst="rect">
            <a:avLst/>
          </a:prstGeom>
          <a:noFill/>
          <a:ln w="19050" cmpd="sng">
            <a:solidFill>
              <a:srgbClr val="008000"/>
            </a:solidFill>
          </a:ln>
        </p:spPr>
        <p:txBody>
          <a:bodyPr wrap="square" rtlCol="0">
            <a:spAutoFit/>
          </a:bodyPr>
          <a:lstStyle/>
          <a:p>
            <a:pPr algn="ctr"/>
            <a:r>
              <a:rPr lang="en-US" sz="1100" dirty="0">
                <a:solidFill>
                  <a:srgbClr val="008000"/>
                </a:solidFill>
              </a:rPr>
              <a:t>NUMERICAL INSTABILITY</a:t>
            </a:r>
          </a:p>
          <a:p>
            <a:pPr algn="ctr"/>
            <a:r>
              <a:rPr lang="en-US" sz="1100" dirty="0">
                <a:solidFill>
                  <a:srgbClr val="008000"/>
                </a:solidFill>
              </a:rPr>
              <a:t> NEW RESOLUTION</a:t>
            </a:r>
          </a:p>
          <a:p>
            <a:pPr algn="ctr"/>
            <a:r>
              <a:rPr lang="en-US" sz="1100" dirty="0">
                <a:solidFill>
                  <a:srgbClr val="008000"/>
                </a:solidFill>
              </a:rPr>
              <a:t>COMPUTATIONAL SKILL</a:t>
            </a:r>
          </a:p>
        </p:txBody>
      </p:sp>
      <p:sp>
        <p:nvSpPr>
          <p:cNvPr id="27" name="TextBox 26"/>
          <p:cNvSpPr txBox="1"/>
          <p:nvPr/>
        </p:nvSpPr>
        <p:spPr>
          <a:xfrm>
            <a:off x="7021684" y="1876601"/>
            <a:ext cx="1448281" cy="461665"/>
          </a:xfrm>
          <a:prstGeom prst="rect">
            <a:avLst/>
          </a:prstGeom>
          <a:solidFill>
            <a:schemeClr val="bg1"/>
          </a:solidFill>
          <a:ln w="19050" cmpd="sng">
            <a:solidFill>
              <a:srgbClr val="FF3300"/>
            </a:solidFill>
          </a:ln>
        </p:spPr>
        <p:txBody>
          <a:bodyPr wrap="none" rtlCol="0">
            <a:spAutoFit/>
          </a:bodyPr>
          <a:lstStyle/>
          <a:p>
            <a:pPr algn="ctr"/>
            <a:r>
              <a:rPr lang="en-US" sz="1200" dirty="0">
                <a:solidFill>
                  <a:srgbClr val="FF3300"/>
                </a:solidFill>
              </a:rPr>
              <a:t>COST FUNCTION</a:t>
            </a:r>
          </a:p>
          <a:p>
            <a:pPr algn="ctr"/>
            <a:r>
              <a:rPr lang="en-US" sz="1200" dirty="0">
                <a:solidFill>
                  <a:srgbClr val="FF3300"/>
                </a:solidFill>
              </a:rPr>
              <a:t>MINIMIZATION</a:t>
            </a:r>
          </a:p>
        </p:txBody>
      </p:sp>
      <p:sp>
        <p:nvSpPr>
          <p:cNvPr id="12" name="CaixaDeTexto 11">
            <a:extLst>
              <a:ext uri="{FF2B5EF4-FFF2-40B4-BE49-F238E27FC236}">
                <a16:creationId xmlns:a16="http://schemas.microsoft.com/office/drawing/2014/main" xmlns="" id="{96C98A95-96C9-48B6-A689-E9979949595C}"/>
              </a:ext>
            </a:extLst>
          </p:cNvPr>
          <p:cNvSpPr txBox="1"/>
          <p:nvPr/>
        </p:nvSpPr>
        <p:spPr>
          <a:xfrm>
            <a:off x="6641125" y="4781377"/>
            <a:ext cx="1124856" cy="492443"/>
          </a:xfrm>
          <a:prstGeom prst="rect">
            <a:avLst/>
          </a:prstGeom>
          <a:solidFill>
            <a:schemeClr val="tx1"/>
          </a:solidFill>
        </p:spPr>
        <p:txBody>
          <a:bodyPr wrap="square" rtlCol="0">
            <a:spAutoFit/>
          </a:bodyPr>
          <a:lstStyle/>
          <a:p>
            <a:r>
              <a:rPr lang="en-US" sz="1300" b="1" dirty="0">
                <a:solidFill>
                  <a:schemeClr val="bg1"/>
                </a:solidFill>
              </a:rPr>
              <a:t>Operational </a:t>
            </a:r>
          </a:p>
          <a:p>
            <a:r>
              <a:rPr lang="en-US" sz="1300" b="1" dirty="0">
                <a:solidFill>
                  <a:schemeClr val="bg1"/>
                </a:solidFill>
              </a:rPr>
              <a:t>version</a:t>
            </a:r>
          </a:p>
        </p:txBody>
      </p:sp>
      <p:grpSp>
        <p:nvGrpSpPr>
          <p:cNvPr id="3" name="Agrupar 2">
            <a:extLst>
              <a:ext uri="{FF2B5EF4-FFF2-40B4-BE49-F238E27FC236}">
                <a16:creationId xmlns:a16="http://schemas.microsoft.com/office/drawing/2014/main" xmlns="" id="{12FB338B-BF63-4DEF-93A0-F9C7F0001C10}"/>
              </a:ext>
            </a:extLst>
          </p:cNvPr>
          <p:cNvGrpSpPr/>
          <p:nvPr/>
        </p:nvGrpSpPr>
        <p:grpSpPr>
          <a:xfrm>
            <a:off x="900953" y="6115603"/>
            <a:ext cx="6804212" cy="461663"/>
            <a:chOff x="900953" y="6115603"/>
            <a:chExt cx="6804212" cy="461663"/>
          </a:xfrm>
        </p:grpSpPr>
        <p:sp>
          <p:nvSpPr>
            <p:cNvPr id="33" name="Rectângulo 165">
              <a:extLst>
                <a:ext uri="{FF2B5EF4-FFF2-40B4-BE49-F238E27FC236}">
                  <a16:creationId xmlns:a16="http://schemas.microsoft.com/office/drawing/2014/main" xmlns="" id="{1C1EA072-9017-4740-B5CE-6BA5691DB456}"/>
                </a:ext>
              </a:extLst>
            </p:cNvPr>
            <p:cNvSpPr/>
            <p:nvPr/>
          </p:nvSpPr>
          <p:spPr bwMode="auto">
            <a:xfrm rot="5400000">
              <a:off x="4072227" y="2944329"/>
              <a:ext cx="461663" cy="6804212"/>
            </a:xfrm>
            <a:prstGeom prst="rect">
              <a:avLst/>
            </a:prstGeom>
            <a:gradFill>
              <a:gsLst>
                <a:gs pos="0">
                  <a:schemeClr val="accent5">
                    <a:shade val="51000"/>
                    <a:satMod val="130000"/>
                    <a:alpha val="25000"/>
                  </a:schemeClr>
                </a:gs>
                <a:gs pos="80000">
                  <a:schemeClr val="accent5">
                    <a:shade val="93000"/>
                    <a:satMod val="130000"/>
                    <a:alpha val="27000"/>
                  </a:schemeClr>
                </a:gs>
                <a:gs pos="100000">
                  <a:schemeClr val="accent5">
                    <a:shade val="94000"/>
                    <a:satMod val="135000"/>
                    <a:alpha val="23000"/>
                  </a:schemeClr>
                </a:gs>
              </a:gsLst>
            </a:gradFill>
            <a:ln w="152400">
              <a:solidFill>
                <a:schemeClr val="bg1"/>
              </a:solidFill>
              <a:headEnd type="none" w="med" len="med"/>
              <a:tailEnd type="none" w="med" len="med"/>
            </a:ln>
            <a:extLst/>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39" name="Rectângulo 199">
              <a:extLst>
                <a:ext uri="{FF2B5EF4-FFF2-40B4-BE49-F238E27FC236}">
                  <a16:creationId xmlns:a16="http://schemas.microsoft.com/office/drawing/2014/main" xmlns="" id="{155070C2-91DC-47B6-BEE6-8717349FC825}"/>
                </a:ext>
              </a:extLst>
            </p:cNvPr>
            <p:cNvSpPr/>
            <p:nvPr/>
          </p:nvSpPr>
          <p:spPr bwMode="auto">
            <a:xfrm rot="5400000">
              <a:off x="5521274" y="5691033"/>
              <a:ext cx="218075" cy="1341637"/>
            </a:xfrm>
            <a:prstGeom prst="rect">
              <a:avLst/>
            </a:prstGeom>
            <a:solidFill>
              <a:schemeClr val="accent6">
                <a:alpha val="63000"/>
              </a:schemeClr>
            </a:solidFill>
            <a:ln w="12700" cap="flat" cmpd="sng" algn="ctr">
              <a:solidFill>
                <a:schemeClr val="bg1"/>
              </a:solidFill>
              <a:prstDash val="solid"/>
              <a:round/>
              <a:headEnd type="none" w="med" len="med"/>
              <a:tailEnd type="none" w="med" len="med"/>
            </a:ln>
            <a:effectLst>
              <a:outerShdw blurRad="50800" dist="38100" dir="2700000" algn="tl" rotWithShape="0">
                <a:schemeClr val="bg1">
                  <a:alpha val="40000"/>
                </a:schemeClr>
              </a:outerShdw>
            </a:effectLst>
            <a:scene3d>
              <a:camera prst="orthographicFront"/>
              <a:lightRig rig="legacyFlat3" dir="b"/>
            </a:scene3d>
            <a:sp3d extrusionH="121893000" prstMaterial="legacyMatte">
              <a:extrusionClr>
                <a:schemeClr val="bg1"/>
              </a:extrusionClr>
            </a:sp3d>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42" name="Rectângulo 203">
              <a:extLst>
                <a:ext uri="{FF2B5EF4-FFF2-40B4-BE49-F238E27FC236}">
                  <a16:creationId xmlns:a16="http://schemas.microsoft.com/office/drawing/2014/main" xmlns="" id="{7342B38E-63D1-4D14-BA26-DB66F53C290C}"/>
                </a:ext>
              </a:extLst>
            </p:cNvPr>
            <p:cNvSpPr/>
            <p:nvPr/>
          </p:nvSpPr>
          <p:spPr bwMode="auto">
            <a:xfrm rot="5400000">
              <a:off x="2879177" y="5687675"/>
              <a:ext cx="218075" cy="1328240"/>
            </a:xfrm>
            <a:prstGeom prst="rect">
              <a:avLst/>
            </a:prstGeom>
            <a:solidFill>
              <a:schemeClr val="accent6">
                <a:alpha val="63000"/>
              </a:schemeClr>
            </a:solidFill>
            <a:ln w="12700" cap="flat" cmpd="sng" algn="ctr">
              <a:solidFill>
                <a:schemeClr val="bg1"/>
              </a:solidFill>
              <a:prstDash val="solid"/>
              <a:round/>
              <a:headEnd type="none" w="med" len="med"/>
              <a:tailEnd type="none" w="med" len="med"/>
            </a:ln>
            <a:effectLst>
              <a:outerShdw blurRad="50800" dist="38100" dir="2700000" algn="tl" rotWithShape="0">
                <a:schemeClr val="bg1">
                  <a:alpha val="40000"/>
                </a:schemeClr>
              </a:outerShdw>
            </a:effectLst>
            <a:scene3d>
              <a:camera prst="orthographicFront"/>
              <a:lightRig rig="legacyFlat3" dir="b"/>
            </a:scene3d>
            <a:sp3d extrusionH="121893000" prstMaterial="legacyMatte">
              <a:extrusionClr>
                <a:schemeClr val="bg1"/>
              </a:extrusionClr>
            </a:sp3d>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44" name="CaixaDeTexto 43">
              <a:extLst>
                <a:ext uri="{FF2B5EF4-FFF2-40B4-BE49-F238E27FC236}">
                  <a16:creationId xmlns:a16="http://schemas.microsoft.com/office/drawing/2014/main" xmlns="" id="{BDF83ADB-E5A2-4160-B39F-8BAB6EE0E1DD}"/>
                </a:ext>
              </a:extLst>
            </p:cNvPr>
            <p:cNvSpPr txBox="1"/>
            <p:nvPr/>
          </p:nvSpPr>
          <p:spPr>
            <a:xfrm>
              <a:off x="1353372" y="6192546"/>
              <a:ext cx="5899372" cy="307777"/>
            </a:xfrm>
            <a:prstGeom prst="rect">
              <a:avLst/>
            </a:prstGeom>
            <a:noFill/>
            <a:ln>
              <a:noFill/>
            </a:ln>
          </p:spPr>
          <p:txBody>
            <a:bodyPr wrap="none" rtlCol="0">
              <a:spAutoFit/>
            </a:bodyPr>
            <a:lstStyle/>
            <a:p>
              <a:r>
                <a:rPr lang="pt-BR" sz="1400" b="1" dirty="0">
                  <a:solidFill>
                    <a:schemeClr val="bg1"/>
                  </a:solidFill>
                </a:rPr>
                <a:t>2016                    2017                  2018                  2019                   2020</a:t>
              </a:r>
              <a:endParaRPr lang="pt-BR" sz="1400" b="1" dirty="0">
                <a:solidFill>
                  <a:srgbClr val="FF0000"/>
                </a:solidFill>
              </a:endParaRPr>
            </a:p>
          </p:txBody>
        </p:sp>
      </p:grpSp>
      <p:sp>
        <p:nvSpPr>
          <p:cNvPr id="70" name="Balão de Fala: Retângulo 69">
            <a:extLst>
              <a:ext uri="{FF2B5EF4-FFF2-40B4-BE49-F238E27FC236}">
                <a16:creationId xmlns:a16="http://schemas.microsoft.com/office/drawing/2014/main" xmlns="" id="{2E38F7E3-91C6-4DE5-9C55-218AD002F4E1}"/>
              </a:ext>
            </a:extLst>
          </p:cNvPr>
          <p:cNvSpPr/>
          <p:nvPr/>
        </p:nvSpPr>
        <p:spPr bwMode="auto">
          <a:xfrm>
            <a:off x="200225" y="5751942"/>
            <a:ext cx="1237931" cy="216692"/>
          </a:xfrm>
          <a:prstGeom prst="wedgeRectCallout">
            <a:avLst>
              <a:gd name="adj1" fmla="val 41151"/>
              <a:gd name="adj2" fmla="val 158554"/>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March: begin</a:t>
            </a:r>
          </a:p>
        </p:txBody>
      </p:sp>
      <p:grpSp>
        <p:nvGrpSpPr>
          <p:cNvPr id="13" name="Agrupar 12">
            <a:extLst>
              <a:ext uri="{FF2B5EF4-FFF2-40B4-BE49-F238E27FC236}">
                <a16:creationId xmlns:a16="http://schemas.microsoft.com/office/drawing/2014/main" xmlns="" id="{68CDDD9E-8381-46B1-88A5-C260D0602F5C}"/>
              </a:ext>
            </a:extLst>
          </p:cNvPr>
          <p:cNvGrpSpPr/>
          <p:nvPr/>
        </p:nvGrpSpPr>
        <p:grpSpPr>
          <a:xfrm>
            <a:off x="-9035" y="2486099"/>
            <a:ext cx="5546099" cy="3222512"/>
            <a:chOff x="-9035" y="2486099"/>
            <a:chExt cx="5546099" cy="3222512"/>
          </a:xfrm>
        </p:grpSpPr>
        <p:grpSp>
          <p:nvGrpSpPr>
            <p:cNvPr id="5" name="Agrupar 4">
              <a:extLst>
                <a:ext uri="{FF2B5EF4-FFF2-40B4-BE49-F238E27FC236}">
                  <a16:creationId xmlns:a16="http://schemas.microsoft.com/office/drawing/2014/main" xmlns="" id="{161D031B-04E4-42B4-85E7-F3D3757B8797}"/>
                </a:ext>
              </a:extLst>
            </p:cNvPr>
            <p:cNvGrpSpPr/>
            <p:nvPr/>
          </p:nvGrpSpPr>
          <p:grpSpPr>
            <a:xfrm>
              <a:off x="2508630" y="2486099"/>
              <a:ext cx="3028434" cy="3222512"/>
              <a:chOff x="2508630" y="2486099"/>
              <a:chExt cx="3028434" cy="3222512"/>
            </a:xfrm>
          </p:grpSpPr>
          <p:sp>
            <p:nvSpPr>
              <p:cNvPr id="71" name="Balão de Fala: Retângulo 70">
                <a:extLst>
                  <a:ext uri="{FF2B5EF4-FFF2-40B4-BE49-F238E27FC236}">
                    <a16:creationId xmlns:a16="http://schemas.microsoft.com/office/drawing/2014/main" xmlns="" id="{59CC4DE5-2529-4D42-9E81-1E2104404556}"/>
                  </a:ext>
                </a:extLst>
              </p:cNvPr>
              <p:cNvSpPr/>
              <p:nvPr/>
            </p:nvSpPr>
            <p:spPr bwMode="auto">
              <a:xfrm>
                <a:off x="4412208" y="2486099"/>
                <a:ext cx="1124856" cy="276999"/>
              </a:xfrm>
              <a:prstGeom prst="wedgeRectCallout">
                <a:avLst>
                  <a:gd name="adj1" fmla="val 76251"/>
                  <a:gd name="adj2" fmla="val 231922"/>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V1.0.0</a:t>
                </a:r>
              </a:p>
            </p:txBody>
          </p:sp>
          <p:sp>
            <p:nvSpPr>
              <p:cNvPr id="72" name="Balão de Fala: Retângulo 71">
                <a:extLst>
                  <a:ext uri="{FF2B5EF4-FFF2-40B4-BE49-F238E27FC236}">
                    <a16:creationId xmlns:a16="http://schemas.microsoft.com/office/drawing/2014/main" xmlns="" id="{4488A187-F04F-4A40-BC44-27E34BC42B51}"/>
                  </a:ext>
                </a:extLst>
              </p:cNvPr>
              <p:cNvSpPr/>
              <p:nvPr/>
            </p:nvSpPr>
            <p:spPr bwMode="auto">
              <a:xfrm>
                <a:off x="2508630" y="5431612"/>
                <a:ext cx="1124856" cy="276999"/>
              </a:xfrm>
              <a:prstGeom prst="wedgeRectCallout">
                <a:avLst>
                  <a:gd name="adj1" fmla="val 51146"/>
                  <a:gd name="adj2" fmla="val 231923"/>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V1.0.0</a:t>
                </a:r>
              </a:p>
            </p:txBody>
          </p:sp>
        </p:grpSp>
        <p:sp>
          <p:nvSpPr>
            <p:cNvPr id="36" name="Espaço Reservado para Conteúdo 2">
              <a:extLst>
                <a:ext uri="{FF2B5EF4-FFF2-40B4-BE49-F238E27FC236}">
                  <a16:creationId xmlns:a16="http://schemas.microsoft.com/office/drawing/2014/main" xmlns="" id="{52618A76-405A-4ED4-9333-6D966B207273}"/>
                </a:ext>
              </a:extLst>
            </p:cNvPr>
            <p:cNvSpPr txBox="1">
              <a:spLocks/>
            </p:cNvSpPr>
            <p:nvPr/>
          </p:nvSpPr>
          <p:spPr bwMode="gray">
            <a:xfrm>
              <a:off x="-9035" y="3148638"/>
              <a:ext cx="3716535" cy="119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FFCC66"/>
                  </a:highlight>
                </a:rPr>
                <a:t>SMG Version 1.0.0 (</a:t>
              </a:r>
              <a:r>
                <a:rPr lang="en-US" sz="1600" dirty="0">
                  <a:highlight>
                    <a:srgbClr val="FFCC66"/>
                  </a:highlight>
                </a:rPr>
                <a:t>T62L28)</a:t>
              </a:r>
              <a:r>
                <a:rPr lang="en-US" sz="1600" kern="0" dirty="0">
                  <a:highlight>
                    <a:srgbClr val="FFCC66"/>
                  </a:highlight>
                </a:rPr>
                <a:t>:</a:t>
              </a:r>
            </a:p>
            <a:p>
              <a:pPr lvl="1"/>
              <a:r>
                <a:rPr lang="en-US" sz="1400" kern="0" dirty="0"/>
                <a:t>Evaluation and interface correction;</a:t>
              </a:r>
            </a:p>
            <a:p>
              <a:pPr lvl="1"/>
              <a:r>
                <a:rPr lang="en-US" sz="1400" kern="0" dirty="0"/>
                <a:t>Evaluation in the different categories;</a:t>
              </a:r>
            </a:p>
            <a:p>
              <a:pPr lvl="1"/>
              <a:r>
                <a:rPr lang="en-US" sz="1400" kern="0" dirty="0"/>
                <a:t>First results in AMSU-A data assimilation; </a:t>
              </a:r>
            </a:p>
            <a:p>
              <a:endParaRPr lang="en-US" kern="0" dirty="0"/>
            </a:p>
          </p:txBody>
        </p:sp>
      </p:grpSp>
      <p:grpSp>
        <p:nvGrpSpPr>
          <p:cNvPr id="47" name="Agrupar 46">
            <a:extLst>
              <a:ext uri="{FF2B5EF4-FFF2-40B4-BE49-F238E27FC236}">
                <a16:creationId xmlns:a16="http://schemas.microsoft.com/office/drawing/2014/main" xmlns="" id="{A3248C38-5692-4741-ACFD-4D53DDBEB36F}"/>
              </a:ext>
            </a:extLst>
          </p:cNvPr>
          <p:cNvGrpSpPr/>
          <p:nvPr/>
        </p:nvGrpSpPr>
        <p:grpSpPr>
          <a:xfrm>
            <a:off x="40746" y="973744"/>
            <a:ext cx="7101872" cy="5898828"/>
            <a:chOff x="90310" y="2167286"/>
            <a:chExt cx="7101872" cy="5898828"/>
          </a:xfrm>
        </p:grpSpPr>
        <p:grpSp>
          <p:nvGrpSpPr>
            <p:cNvPr id="48" name="Agrupar 47">
              <a:extLst>
                <a:ext uri="{FF2B5EF4-FFF2-40B4-BE49-F238E27FC236}">
                  <a16:creationId xmlns:a16="http://schemas.microsoft.com/office/drawing/2014/main" xmlns="" id="{E5D66743-2EB3-433C-96C6-B735672855B4}"/>
                </a:ext>
              </a:extLst>
            </p:cNvPr>
            <p:cNvGrpSpPr/>
            <p:nvPr/>
          </p:nvGrpSpPr>
          <p:grpSpPr>
            <a:xfrm>
              <a:off x="1277830" y="3668154"/>
              <a:ext cx="5914352" cy="4397960"/>
              <a:chOff x="1277830" y="3668154"/>
              <a:chExt cx="5914352" cy="4397960"/>
            </a:xfrm>
          </p:grpSpPr>
          <p:sp>
            <p:nvSpPr>
              <p:cNvPr id="51" name="Balão de Fala: Retângulo 50">
                <a:extLst>
                  <a:ext uri="{FF2B5EF4-FFF2-40B4-BE49-F238E27FC236}">
                    <a16:creationId xmlns:a16="http://schemas.microsoft.com/office/drawing/2014/main" xmlns="" id="{5AC9851A-553F-4F6F-8966-9B71D5182A03}"/>
                  </a:ext>
                </a:extLst>
              </p:cNvPr>
              <p:cNvSpPr/>
              <p:nvPr/>
            </p:nvSpPr>
            <p:spPr bwMode="auto">
              <a:xfrm>
                <a:off x="6067326" y="3668154"/>
                <a:ext cx="1124856" cy="276999"/>
              </a:xfrm>
              <a:prstGeom prst="wedgeRectCallout">
                <a:avLst>
                  <a:gd name="adj1" fmla="val -61225"/>
                  <a:gd name="adj2" fmla="val 217358"/>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V1.0.0</a:t>
                </a:r>
              </a:p>
            </p:txBody>
          </p:sp>
          <p:sp>
            <p:nvSpPr>
              <p:cNvPr id="52" name="Balão de Fala: Retângulo 51">
                <a:extLst>
                  <a:ext uri="{FF2B5EF4-FFF2-40B4-BE49-F238E27FC236}">
                    <a16:creationId xmlns:a16="http://schemas.microsoft.com/office/drawing/2014/main" xmlns="" id="{F3D4D4CF-448F-4E28-AD9D-C003238E64F4}"/>
                  </a:ext>
                </a:extLst>
              </p:cNvPr>
              <p:cNvSpPr/>
              <p:nvPr/>
            </p:nvSpPr>
            <p:spPr bwMode="auto">
              <a:xfrm>
                <a:off x="1277830" y="7789115"/>
                <a:ext cx="1124856" cy="276999"/>
              </a:xfrm>
              <a:prstGeom prst="wedgeRectCallout">
                <a:avLst>
                  <a:gd name="adj1" fmla="val -14504"/>
                  <a:gd name="adj2" fmla="val -94546"/>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V1.0.0</a:t>
                </a:r>
              </a:p>
            </p:txBody>
          </p:sp>
        </p:grpSp>
        <p:sp>
          <p:nvSpPr>
            <p:cNvPr id="50" name="Espaço Reservado para Conteúdo 2">
              <a:extLst>
                <a:ext uri="{FF2B5EF4-FFF2-40B4-BE49-F238E27FC236}">
                  <a16:creationId xmlns:a16="http://schemas.microsoft.com/office/drawing/2014/main" xmlns="" id="{2E79D760-7D6A-4EBA-AF57-74548CE5E9D6}"/>
                </a:ext>
              </a:extLst>
            </p:cNvPr>
            <p:cNvSpPr txBox="1">
              <a:spLocks/>
            </p:cNvSpPr>
            <p:nvPr/>
          </p:nvSpPr>
          <p:spPr bwMode="gray">
            <a:xfrm>
              <a:off x="90310" y="2167286"/>
              <a:ext cx="4015077" cy="119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00FF00"/>
                  </a:highlight>
                </a:rPr>
                <a:t>SMR Version 1.0.0 (“Olympic”) 9km:</a:t>
              </a:r>
            </a:p>
            <a:p>
              <a:pPr lvl="1"/>
              <a:r>
                <a:rPr lang="en-US" sz="1400" dirty="0"/>
                <a:t>First version GSI/WRF over SA;</a:t>
              </a:r>
            </a:p>
            <a:p>
              <a:pPr lvl="1"/>
              <a:r>
                <a:rPr lang="en-US" sz="1400" dirty="0"/>
                <a:t>Simplified evaluation;</a:t>
              </a:r>
            </a:p>
          </p:txBody>
        </p:sp>
      </p:grpSp>
      <p:grpSp>
        <p:nvGrpSpPr>
          <p:cNvPr id="32" name="Agrupar 31">
            <a:extLst>
              <a:ext uri="{FF2B5EF4-FFF2-40B4-BE49-F238E27FC236}">
                <a16:creationId xmlns:a16="http://schemas.microsoft.com/office/drawing/2014/main" xmlns="" id="{5FCE6D3F-2B25-4D30-9C6D-4162CECDC3BA}"/>
              </a:ext>
            </a:extLst>
          </p:cNvPr>
          <p:cNvGrpSpPr/>
          <p:nvPr/>
        </p:nvGrpSpPr>
        <p:grpSpPr>
          <a:xfrm>
            <a:off x="-22103" y="3767045"/>
            <a:ext cx="5707847" cy="1693036"/>
            <a:chOff x="-22103" y="3767045"/>
            <a:chExt cx="5707847" cy="1693036"/>
          </a:xfrm>
        </p:grpSpPr>
        <p:grpSp>
          <p:nvGrpSpPr>
            <p:cNvPr id="34" name="Agrupar 33">
              <a:extLst>
                <a:ext uri="{FF2B5EF4-FFF2-40B4-BE49-F238E27FC236}">
                  <a16:creationId xmlns:a16="http://schemas.microsoft.com/office/drawing/2014/main" xmlns="" id="{2DCB5173-26D0-4A76-8ABF-F9602BC2ADCB}"/>
                </a:ext>
              </a:extLst>
            </p:cNvPr>
            <p:cNvGrpSpPr/>
            <p:nvPr/>
          </p:nvGrpSpPr>
          <p:grpSpPr>
            <a:xfrm>
              <a:off x="3727421" y="3767045"/>
              <a:ext cx="1958323" cy="1593009"/>
              <a:chOff x="3089074" y="4394168"/>
              <a:chExt cx="1958323" cy="1593009"/>
            </a:xfrm>
          </p:grpSpPr>
          <p:sp>
            <p:nvSpPr>
              <p:cNvPr id="37" name="Balão de Fala: Retângulo 36">
                <a:extLst>
                  <a:ext uri="{FF2B5EF4-FFF2-40B4-BE49-F238E27FC236}">
                    <a16:creationId xmlns:a16="http://schemas.microsoft.com/office/drawing/2014/main" xmlns="" id="{B8E863C1-F25A-42FA-B225-BFB7C7F854F2}"/>
                  </a:ext>
                </a:extLst>
              </p:cNvPr>
              <p:cNvSpPr/>
              <p:nvPr/>
            </p:nvSpPr>
            <p:spPr bwMode="auto">
              <a:xfrm>
                <a:off x="3922541" y="4394168"/>
                <a:ext cx="1124856" cy="276999"/>
              </a:xfrm>
              <a:prstGeom prst="wedgeRectCallout">
                <a:avLst>
                  <a:gd name="adj1" fmla="val 63246"/>
                  <a:gd name="adj2" fmla="val 208091"/>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V2.0.0</a:t>
                </a:r>
              </a:p>
            </p:txBody>
          </p:sp>
          <p:sp>
            <p:nvSpPr>
              <p:cNvPr id="38" name="Balão de Fala: Retângulo 37">
                <a:extLst>
                  <a:ext uri="{FF2B5EF4-FFF2-40B4-BE49-F238E27FC236}">
                    <a16:creationId xmlns:a16="http://schemas.microsoft.com/office/drawing/2014/main" xmlns="" id="{AB2ACA13-CE8A-40E1-9119-10A8294B8D71}"/>
                  </a:ext>
                </a:extLst>
              </p:cNvPr>
              <p:cNvSpPr/>
              <p:nvPr/>
            </p:nvSpPr>
            <p:spPr bwMode="auto">
              <a:xfrm>
                <a:off x="3089074" y="5710178"/>
                <a:ext cx="1124856" cy="276999"/>
              </a:xfrm>
              <a:prstGeom prst="wedgeRectCallout">
                <a:avLst>
                  <a:gd name="adj1" fmla="val -11017"/>
                  <a:gd name="adj2" fmla="val 343578"/>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V2.0.0</a:t>
                </a:r>
              </a:p>
            </p:txBody>
          </p:sp>
        </p:grpSp>
        <p:sp>
          <p:nvSpPr>
            <p:cNvPr id="35" name="Espaço Reservado para Conteúdo 2">
              <a:extLst>
                <a:ext uri="{FF2B5EF4-FFF2-40B4-BE49-F238E27FC236}">
                  <a16:creationId xmlns:a16="http://schemas.microsoft.com/office/drawing/2014/main" xmlns="" id="{04F97F4C-A99B-4357-BD85-989DFD0EBAB6}"/>
                </a:ext>
              </a:extLst>
            </p:cNvPr>
            <p:cNvSpPr txBox="1">
              <a:spLocks/>
            </p:cNvSpPr>
            <p:nvPr/>
          </p:nvSpPr>
          <p:spPr bwMode="gray">
            <a:xfrm>
              <a:off x="-22103" y="4268460"/>
              <a:ext cx="4336632" cy="119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FFCC66"/>
                  </a:highlight>
                </a:rPr>
                <a:t>SMG Version 2.0.0 (</a:t>
              </a:r>
              <a:r>
                <a:rPr lang="en-US" sz="1600" dirty="0">
                  <a:highlight>
                    <a:srgbClr val="FFCC66"/>
                  </a:highlight>
                </a:rPr>
                <a:t>T299L64) </a:t>
              </a:r>
              <a:r>
                <a:rPr lang="en-US" sz="1600" kern="0" dirty="0">
                  <a:highlight>
                    <a:srgbClr val="FFCC66"/>
                  </a:highlight>
                </a:rPr>
                <a:t>:</a:t>
              </a:r>
            </a:p>
            <a:p>
              <a:pPr lvl="1"/>
              <a:r>
                <a:rPr lang="en-US" sz="1400" kern="0" dirty="0"/>
                <a:t>Improvement in the GSI/BAM interface;</a:t>
              </a:r>
            </a:p>
            <a:p>
              <a:pPr lvl="1"/>
              <a:r>
                <a:rPr lang="en-US" sz="1400" kern="0" dirty="0"/>
                <a:t>Radiance data assimilation from MW;</a:t>
              </a:r>
            </a:p>
            <a:p>
              <a:pPr lvl="1"/>
              <a:r>
                <a:rPr lang="en-US" sz="1400" kern="0" dirty="0"/>
                <a:t>Evaluation and adjust in different category;</a:t>
              </a:r>
            </a:p>
          </p:txBody>
        </p:sp>
      </p:grpSp>
      <p:grpSp>
        <p:nvGrpSpPr>
          <p:cNvPr id="4" name="Agrupar 3">
            <a:extLst>
              <a:ext uri="{FF2B5EF4-FFF2-40B4-BE49-F238E27FC236}">
                <a16:creationId xmlns:a16="http://schemas.microsoft.com/office/drawing/2014/main" xmlns="" id="{65FAB90B-0354-46A9-BC7A-ACB44D206A7F}"/>
              </a:ext>
            </a:extLst>
          </p:cNvPr>
          <p:cNvGrpSpPr/>
          <p:nvPr/>
        </p:nvGrpSpPr>
        <p:grpSpPr>
          <a:xfrm>
            <a:off x="-27623" y="1948501"/>
            <a:ext cx="7663334" cy="4930652"/>
            <a:chOff x="-27623" y="1948501"/>
            <a:chExt cx="7663334" cy="4930652"/>
          </a:xfrm>
        </p:grpSpPr>
        <p:sp>
          <p:nvSpPr>
            <p:cNvPr id="40" name="Espaço Reservado para Conteúdo 2">
              <a:extLst>
                <a:ext uri="{FF2B5EF4-FFF2-40B4-BE49-F238E27FC236}">
                  <a16:creationId xmlns:a16="http://schemas.microsoft.com/office/drawing/2014/main" xmlns="" id="{B15095AA-32EE-40AA-8F63-DD90C017E145}"/>
                </a:ext>
              </a:extLst>
            </p:cNvPr>
            <p:cNvSpPr txBox="1">
              <a:spLocks/>
            </p:cNvSpPr>
            <p:nvPr/>
          </p:nvSpPr>
          <p:spPr bwMode="gray">
            <a:xfrm>
              <a:off x="-27623" y="1948501"/>
              <a:ext cx="4336632" cy="119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00FF00"/>
                  </a:highlight>
                </a:rPr>
                <a:t>SMR Version 2.0.0 (“Pilot”</a:t>
              </a:r>
              <a:r>
                <a:rPr lang="en-US" sz="1600" dirty="0">
                  <a:highlight>
                    <a:srgbClr val="00FF00"/>
                  </a:highlight>
                </a:rPr>
                <a:t>) 9km</a:t>
              </a:r>
              <a:r>
                <a:rPr lang="en-US" sz="1600" kern="0" dirty="0">
                  <a:highlight>
                    <a:srgbClr val="00FF00"/>
                  </a:highlight>
                </a:rPr>
                <a:t>:</a:t>
              </a:r>
            </a:p>
            <a:p>
              <a:pPr lvl="1"/>
              <a:r>
                <a:rPr lang="en-US" sz="1400" kern="0" dirty="0"/>
                <a:t>Restructuration of SMR system GSI/WRF </a:t>
              </a:r>
            </a:p>
            <a:p>
              <a:pPr lvl="1"/>
              <a:r>
                <a:rPr lang="en-US" sz="1400" dirty="0"/>
                <a:t>Simplified evaluation</a:t>
              </a:r>
              <a:r>
                <a:rPr lang="en-US" sz="1400" kern="0" dirty="0"/>
                <a:t>;</a:t>
              </a:r>
            </a:p>
          </p:txBody>
        </p:sp>
        <p:sp>
          <p:nvSpPr>
            <p:cNvPr id="41" name="Balão de Fala: Retângulo 40">
              <a:extLst>
                <a:ext uri="{FF2B5EF4-FFF2-40B4-BE49-F238E27FC236}">
                  <a16:creationId xmlns:a16="http://schemas.microsoft.com/office/drawing/2014/main" xmlns="" id="{1297B58D-706A-4F0C-9A11-E8B43155A433}"/>
                </a:ext>
              </a:extLst>
            </p:cNvPr>
            <p:cNvSpPr/>
            <p:nvPr/>
          </p:nvSpPr>
          <p:spPr bwMode="auto">
            <a:xfrm>
              <a:off x="3360043" y="6602154"/>
              <a:ext cx="1124856" cy="276999"/>
            </a:xfrm>
            <a:prstGeom prst="wedgeRectCallout">
              <a:avLst>
                <a:gd name="adj1" fmla="val 22754"/>
                <a:gd name="adj2" fmla="val -108300"/>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V2.0.0</a:t>
              </a:r>
            </a:p>
          </p:txBody>
        </p:sp>
        <p:sp>
          <p:nvSpPr>
            <p:cNvPr id="43" name="Balão de Fala: Retângulo 42">
              <a:extLst>
                <a:ext uri="{FF2B5EF4-FFF2-40B4-BE49-F238E27FC236}">
                  <a16:creationId xmlns:a16="http://schemas.microsoft.com/office/drawing/2014/main" xmlns="" id="{61F105B8-2D00-4CF7-AD13-071A614CB4D1}"/>
                </a:ext>
              </a:extLst>
            </p:cNvPr>
            <p:cNvSpPr/>
            <p:nvPr/>
          </p:nvSpPr>
          <p:spPr bwMode="auto">
            <a:xfrm>
              <a:off x="6510855" y="2777548"/>
              <a:ext cx="1124856" cy="276999"/>
            </a:xfrm>
            <a:prstGeom prst="wedgeRectCallout">
              <a:avLst>
                <a:gd name="adj1" fmla="val -101870"/>
                <a:gd name="adj2" fmla="val 121076"/>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V2.0.0</a:t>
              </a:r>
            </a:p>
          </p:txBody>
        </p:sp>
      </p:grpSp>
    </p:spTree>
    <p:extLst>
      <p:ext uri="{BB962C8B-B14F-4D97-AF65-F5344CB8AC3E}">
        <p14:creationId xmlns:p14="http://schemas.microsoft.com/office/powerpoint/2010/main" xmlns="" val="1202923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08036" y="4025033"/>
            <a:ext cx="169545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9" name="Imagem 4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43768" y="1565586"/>
            <a:ext cx="3534268" cy="3915321"/>
          </a:xfrm>
          <a:prstGeom prst="rect">
            <a:avLst/>
          </a:prstGeom>
        </p:spPr>
      </p:pic>
      <p:sp>
        <p:nvSpPr>
          <p:cNvPr id="2" name="Title 1"/>
          <p:cNvSpPr>
            <a:spLocks noGrp="1"/>
          </p:cNvSpPr>
          <p:nvPr>
            <p:ph type="title"/>
          </p:nvPr>
        </p:nvSpPr>
        <p:spPr/>
        <p:txBody>
          <a:bodyPr>
            <a:normAutofit/>
          </a:bodyPr>
          <a:lstStyle/>
          <a:p>
            <a:r>
              <a:rPr lang="en-US" dirty="0"/>
              <a:t>Next step: August 2018July2019</a:t>
            </a:r>
          </a:p>
        </p:txBody>
      </p:sp>
      <p:sp>
        <p:nvSpPr>
          <p:cNvPr id="22" name="TextBox 21"/>
          <p:cNvSpPr txBox="1"/>
          <p:nvPr/>
        </p:nvSpPr>
        <p:spPr>
          <a:xfrm>
            <a:off x="3423922" y="3471877"/>
            <a:ext cx="740908"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ROGPS</a:t>
            </a:r>
          </a:p>
        </p:txBody>
      </p:sp>
      <p:sp>
        <p:nvSpPr>
          <p:cNvPr id="23" name="TextBox 22"/>
          <p:cNvSpPr txBox="1"/>
          <p:nvPr/>
        </p:nvSpPr>
        <p:spPr>
          <a:xfrm>
            <a:off x="3307528" y="2546224"/>
            <a:ext cx="883383"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SATWIND</a:t>
            </a:r>
          </a:p>
        </p:txBody>
      </p:sp>
      <p:sp>
        <p:nvSpPr>
          <p:cNvPr id="24" name="TextBox 23"/>
          <p:cNvSpPr txBox="1"/>
          <p:nvPr/>
        </p:nvSpPr>
        <p:spPr>
          <a:xfrm>
            <a:off x="3688349" y="4719836"/>
            <a:ext cx="978152"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RADIANCE</a:t>
            </a:r>
          </a:p>
        </p:txBody>
      </p:sp>
      <p:sp>
        <p:nvSpPr>
          <p:cNvPr id="25" name="TextBox 24"/>
          <p:cNvSpPr txBox="1"/>
          <p:nvPr/>
        </p:nvSpPr>
        <p:spPr>
          <a:xfrm>
            <a:off x="3360043" y="1921719"/>
            <a:ext cx="1398140" cy="276999"/>
          </a:xfrm>
          <a:prstGeom prst="rect">
            <a:avLst/>
          </a:prstGeom>
          <a:noFill/>
          <a:ln w="19050" cmpd="sng">
            <a:solidFill>
              <a:srgbClr val="003399"/>
            </a:solidFill>
          </a:ln>
        </p:spPr>
        <p:txBody>
          <a:bodyPr wrap="none" rtlCol="0">
            <a:spAutoFit/>
          </a:bodyPr>
          <a:lstStyle/>
          <a:p>
            <a:pPr algn="ctr"/>
            <a:r>
              <a:rPr lang="en-US" sz="1200" dirty="0">
                <a:solidFill>
                  <a:srgbClr val="003399"/>
                </a:solidFill>
              </a:rPr>
              <a:t>CONVENTIONAL</a:t>
            </a:r>
          </a:p>
        </p:txBody>
      </p:sp>
      <p:sp>
        <p:nvSpPr>
          <p:cNvPr id="26" name="TextBox 25"/>
          <p:cNvSpPr txBox="1"/>
          <p:nvPr/>
        </p:nvSpPr>
        <p:spPr>
          <a:xfrm>
            <a:off x="5215807" y="1128063"/>
            <a:ext cx="1390189" cy="461665"/>
          </a:xfrm>
          <a:prstGeom prst="rect">
            <a:avLst/>
          </a:prstGeom>
          <a:noFill/>
          <a:ln w="19050" cmpd="sng">
            <a:solidFill>
              <a:srgbClr val="FF3300"/>
            </a:solidFill>
          </a:ln>
        </p:spPr>
        <p:txBody>
          <a:bodyPr wrap="none" rtlCol="0">
            <a:spAutoFit/>
          </a:bodyPr>
          <a:lstStyle/>
          <a:p>
            <a:pPr algn="ctr"/>
            <a:r>
              <a:rPr lang="en-US" sz="1200" dirty="0">
                <a:solidFill>
                  <a:srgbClr val="FF3300"/>
                </a:solidFill>
              </a:rPr>
              <a:t>DRY MASS </a:t>
            </a:r>
          </a:p>
          <a:p>
            <a:pPr algn="ctr"/>
            <a:r>
              <a:rPr lang="en-US" sz="1200" dirty="0">
                <a:solidFill>
                  <a:srgbClr val="FF3300"/>
                </a:solidFill>
              </a:rPr>
              <a:t>CONSERVATION</a:t>
            </a:r>
          </a:p>
        </p:txBody>
      </p:sp>
      <p:sp>
        <p:nvSpPr>
          <p:cNvPr id="28" name="TextBox 27"/>
          <p:cNvSpPr txBox="1"/>
          <p:nvPr/>
        </p:nvSpPr>
        <p:spPr>
          <a:xfrm>
            <a:off x="7393355" y="3061581"/>
            <a:ext cx="1366784" cy="461665"/>
          </a:xfrm>
          <a:prstGeom prst="rect">
            <a:avLst/>
          </a:prstGeom>
          <a:noFill/>
          <a:ln w="19050" cmpd="sng">
            <a:solidFill>
              <a:srgbClr val="FF3300"/>
            </a:solidFill>
          </a:ln>
        </p:spPr>
        <p:txBody>
          <a:bodyPr wrap="none" rtlCol="0">
            <a:spAutoFit/>
          </a:bodyPr>
          <a:lstStyle/>
          <a:p>
            <a:pPr algn="ctr"/>
            <a:r>
              <a:rPr lang="en-US" sz="1200" dirty="0">
                <a:solidFill>
                  <a:srgbClr val="FF3300"/>
                </a:solidFill>
              </a:rPr>
              <a:t>NON PHYSICAL </a:t>
            </a:r>
          </a:p>
          <a:p>
            <a:pPr algn="ctr"/>
            <a:r>
              <a:rPr lang="en-US" sz="1200" dirty="0">
                <a:solidFill>
                  <a:srgbClr val="FF3300"/>
                </a:solidFill>
              </a:rPr>
              <a:t>HUMIDITY</a:t>
            </a:r>
          </a:p>
        </p:txBody>
      </p:sp>
      <p:sp>
        <p:nvSpPr>
          <p:cNvPr id="29" name="TextBox 28"/>
          <p:cNvSpPr txBox="1"/>
          <p:nvPr/>
        </p:nvSpPr>
        <p:spPr>
          <a:xfrm>
            <a:off x="7203553" y="4497344"/>
            <a:ext cx="901016" cy="276999"/>
          </a:xfrm>
          <a:prstGeom prst="rect">
            <a:avLst/>
          </a:prstGeom>
          <a:noFill/>
          <a:ln w="19050" cmpd="sng">
            <a:solidFill>
              <a:srgbClr val="FF3300"/>
            </a:solidFill>
          </a:ln>
        </p:spPr>
        <p:txBody>
          <a:bodyPr wrap="none" rtlCol="0">
            <a:spAutoFit/>
          </a:bodyPr>
          <a:lstStyle/>
          <a:p>
            <a:pPr algn="ctr"/>
            <a:r>
              <a:rPr lang="en-US" sz="1200" dirty="0">
                <a:solidFill>
                  <a:srgbClr val="FF3300"/>
                </a:solidFill>
              </a:rPr>
              <a:t>B MATRIX</a:t>
            </a:r>
          </a:p>
        </p:txBody>
      </p:sp>
      <p:sp>
        <p:nvSpPr>
          <p:cNvPr id="30" name="TextBox 29"/>
          <p:cNvSpPr txBox="1"/>
          <p:nvPr/>
        </p:nvSpPr>
        <p:spPr>
          <a:xfrm>
            <a:off x="4681711" y="5180825"/>
            <a:ext cx="1906282" cy="600164"/>
          </a:xfrm>
          <a:prstGeom prst="rect">
            <a:avLst/>
          </a:prstGeom>
          <a:noFill/>
          <a:ln w="19050" cmpd="sng">
            <a:solidFill>
              <a:srgbClr val="008000"/>
            </a:solidFill>
          </a:ln>
        </p:spPr>
        <p:txBody>
          <a:bodyPr wrap="square" rtlCol="0">
            <a:spAutoFit/>
          </a:bodyPr>
          <a:lstStyle/>
          <a:p>
            <a:pPr algn="ctr"/>
            <a:r>
              <a:rPr lang="en-US" sz="1100" dirty="0">
                <a:solidFill>
                  <a:srgbClr val="008000"/>
                </a:solidFill>
              </a:rPr>
              <a:t>NUMERICAL INSTABILITY</a:t>
            </a:r>
          </a:p>
          <a:p>
            <a:pPr algn="ctr"/>
            <a:r>
              <a:rPr lang="en-US" sz="1100" dirty="0">
                <a:solidFill>
                  <a:srgbClr val="008000"/>
                </a:solidFill>
              </a:rPr>
              <a:t> NEW RESOLUTION</a:t>
            </a:r>
          </a:p>
          <a:p>
            <a:pPr algn="ctr"/>
            <a:r>
              <a:rPr lang="en-US" sz="1100" dirty="0">
                <a:solidFill>
                  <a:srgbClr val="008000"/>
                </a:solidFill>
              </a:rPr>
              <a:t>COMPUTATIONAL SKILL</a:t>
            </a:r>
          </a:p>
        </p:txBody>
      </p:sp>
      <p:sp>
        <p:nvSpPr>
          <p:cNvPr id="27" name="TextBox 26"/>
          <p:cNvSpPr txBox="1"/>
          <p:nvPr/>
        </p:nvSpPr>
        <p:spPr>
          <a:xfrm>
            <a:off x="7021684" y="1876601"/>
            <a:ext cx="1448281" cy="461665"/>
          </a:xfrm>
          <a:prstGeom prst="rect">
            <a:avLst/>
          </a:prstGeom>
          <a:solidFill>
            <a:schemeClr val="bg1"/>
          </a:solidFill>
          <a:ln w="19050" cmpd="sng">
            <a:solidFill>
              <a:srgbClr val="FF3300"/>
            </a:solidFill>
          </a:ln>
        </p:spPr>
        <p:txBody>
          <a:bodyPr wrap="none" rtlCol="0">
            <a:spAutoFit/>
          </a:bodyPr>
          <a:lstStyle/>
          <a:p>
            <a:pPr algn="ctr"/>
            <a:r>
              <a:rPr lang="en-US" sz="1200" dirty="0">
                <a:solidFill>
                  <a:srgbClr val="FF3300"/>
                </a:solidFill>
              </a:rPr>
              <a:t>COST FUNCTION</a:t>
            </a:r>
          </a:p>
          <a:p>
            <a:pPr algn="ctr"/>
            <a:r>
              <a:rPr lang="en-US" sz="1200" dirty="0">
                <a:solidFill>
                  <a:srgbClr val="FF3300"/>
                </a:solidFill>
              </a:rPr>
              <a:t>MINIMIZATION</a:t>
            </a:r>
          </a:p>
        </p:txBody>
      </p:sp>
      <p:sp>
        <p:nvSpPr>
          <p:cNvPr id="12" name="CaixaDeTexto 11">
            <a:extLst>
              <a:ext uri="{FF2B5EF4-FFF2-40B4-BE49-F238E27FC236}">
                <a16:creationId xmlns:a16="http://schemas.microsoft.com/office/drawing/2014/main" xmlns="" id="{96C98A95-96C9-48B6-A689-E9979949595C}"/>
              </a:ext>
            </a:extLst>
          </p:cNvPr>
          <p:cNvSpPr txBox="1"/>
          <p:nvPr/>
        </p:nvSpPr>
        <p:spPr>
          <a:xfrm>
            <a:off x="6641125" y="4781377"/>
            <a:ext cx="1124856" cy="492443"/>
          </a:xfrm>
          <a:prstGeom prst="rect">
            <a:avLst/>
          </a:prstGeom>
          <a:solidFill>
            <a:schemeClr val="tx1"/>
          </a:solidFill>
        </p:spPr>
        <p:txBody>
          <a:bodyPr wrap="square" rtlCol="0">
            <a:spAutoFit/>
          </a:bodyPr>
          <a:lstStyle/>
          <a:p>
            <a:r>
              <a:rPr lang="en-US" sz="1300" b="1" dirty="0">
                <a:solidFill>
                  <a:schemeClr val="bg1"/>
                </a:solidFill>
              </a:rPr>
              <a:t>Operational </a:t>
            </a:r>
          </a:p>
          <a:p>
            <a:r>
              <a:rPr lang="en-US" sz="1300" b="1" dirty="0">
                <a:solidFill>
                  <a:schemeClr val="bg1"/>
                </a:solidFill>
              </a:rPr>
              <a:t>version</a:t>
            </a:r>
          </a:p>
        </p:txBody>
      </p:sp>
      <p:grpSp>
        <p:nvGrpSpPr>
          <p:cNvPr id="3" name="Agrupar 2">
            <a:extLst>
              <a:ext uri="{FF2B5EF4-FFF2-40B4-BE49-F238E27FC236}">
                <a16:creationId xmlns:a16="http://schemas.microsoft.com/office/drawing/2014/main" xmlns="" id="{12FB338B-BF63-4DEF-93A0-F9C7F0001C10}"/>
              </a:ext>
            </a:extLst>
          </p:cNvPr>
          <p:cNvGrpSpPr/>
          <p:nvPr/>
        </p:nvGrpSpPr>
        <p:grpSpPr>
          <a:xfrm>
            <a:off x="900953" y="6115603"/>
            <a:ext cx="6804212" cy="461663"/>
            <a:chOff x="900953" y="6115603"/>
            <a:chExt cx="6804212" cy="461663"/>
          </a:xfrm>
        </p:grpSpPr>
        <p:sp>
          <p:nvSpPr>
            <p:cNvPr id="33" name="Rectângulo 165">
              <a:extLst>
                <a:ext uri="{FF2B5EF4-FFF2-40B4-BE49-F238E27FC236}">
                  <a16:creationId xmlns:a16="http://schemas.microsoft.com/office/drawing/2014/main" xmlns="" id="{1C1EA072-9017-4740-B5CE-6BA5691DB456}"/>
                </a:ext>
              </a:extLst>
            </p:cNvPr>
            <p:cNvSpPr/>
            <p:nvPr/>
          </p:nvSpPr>
          <p:spPr bwMode="auto">
            <a:xfrm rot="5400000">
              <a:off x="4072227" y="2944329"/>
              <a:ext cx="461663" cy="6804212"/>
            </a:xfrm>
            <a:prstGeom prst="rect">
              <a:avLst/>
            </a:prstGeom>
            <a:gradFill>
              <a:gsLst>
                <a:gs pos="0">
                  <a:schemeClr val="accent5">
                    <a:shade val="51000"/>
                    <a:satMod val="130000"/>
                    <a:alpha val="25000"/>
                  </a:schemeClr>
                </a:gs>
                <a:gs pos="80000">
                  <a:schemeClr val="accent5">
                    <a:shade val="93000"/>
                    <a:satMod val="130000"/>
                    <a:alpha val="27000"/>
                  </a:schemeClr>
                </a:gs>
                <a:gs pos="100000">
                  <a:schemeClr val="accent5">
                    <a:shade val="94000"/>
                    <a:satMod val="135000"/>
                    <a:alpha val="23000"/>
                  </a:schemeClr>
                </a:gs>
              </a:gsLst>
            </a:gradFill>
            <a:ln w="152400">
              <a:solidFill>
                <a:schemeClr val="bg1"/>
              </a:solidFill>
              <a:headEnd type="none" w="med" len="med"/>
              <a:tailEnd type="none" w="med" len="med"/>
            </a:ln>
            <a:extLst/>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39" name="Rectângulo 199">
              <a:extLst>
                <a:ext uri="{FF2B5EF4-FFF2-40B4-BE49-F238E27FC236}">
                  <a16:creationId xmlns:a16="http://schemas.microsoft.com/office/drawing/2014/main" xmlns="" id="{155070C2-91DC-47B6-BEE6-8717349FC825}"/>
                </a:ext>
              </a:extLst>
            </p:cNvPr>
            <p:cNvSpPr/>
            <p:nvPr/>
          </p:nvSpPr>
          <p:spPr bwMode="auto">
            <a:xfrm rot="5400000">
              <a:off x="5521274" y="5691033"/>
              <a:ext cx="218075" cy="1341637"/>
            </a:xfrm>
            <a:prstGeom prst="rect">
              <a:avLst/>
            </a:prstGeom>
            <a:solidFill>
              <a:schemeClr val="accent6">
                <a:alpha val="63000"/>
              </a:schemeClr>
            </a:solidFill>
            <a:ln w="12700" cap="flat" cmpd="sng" algn="ctr">
              <a:solidFill>
                <a:schemeClr val="bg1"/>
              </a:solidFill>
              <a:prstDash val="solid"/>
              <a:round/>
              <a:headEnd type="none" w="med" len="med"/>
              <a:tailEnd type="none" w="med" len="med"/>
            </a:ln>
            <a:effectLst>
              <a:outerShdw blurRad="50800" dist="38100" dir="2700000" algn="tl" rotWithShape="0">
                <a:schemeClr val="bg1">
                  <a:alpha val="40000"/>
                </a:schemeClr>
              </a:outerShdw>
            </a:effectLst>
            <a:scene3d>
              <a:camera prst="orthographicFront"/>
              <a:lightRig rig="legacyFlat3" dir="b"/>
            </a:scene3d>
            <a:sp3d extrusionH="121893000" prstMaterial="legacyMatte">
              <a:extrusionClr>
                <a:schemeClr val="bg1"/>
              </a:extrusionClr>
            </a:sp3d>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42" name="Rectângulo 203">
              <a:extLst>
                <a:ext uri="{FF2B5EF4-FFF2-40B4-BE49-F238E27FC236}">
                  <a16:creationId xmlns:a16="http://schemas.microsoft.com/office/drawing/2014/main" xmlns="" id="{7342B38E-63D1-4D14-BA26-DB66F53C290C}"/>
                </a:ext>
              </a:extLst>
            </p:cNvPr>
            <p:cNvSpPr/>
            <p:nvPr/>
          </p:nvSpPr>
          <p:spPr bwMode="auto">
            <a:xfrm rot="5400000">
              <a:off x="2879177" y="5687675"/>
              <a:ext cx="218075" cy="1328240"/>
            </a:xfrm>
            <a:prstGeom prst="rect">
              <a:avLst/>
            </a:prstGeom>
            <a:solidFill>
              <a:schemeClr val="accent6">
                <a:alpha val="63000"/>
              </a:schemeClr>
            </a:solidFill>
            <a:ln w="12700" cap="flat" cmpd="sng" algn="ctr">
              <a:solidFill>
                <a:schemeClr val="bg1"/>
              </a:solidFill>
              <a:prstDash val="solid"/>
              <a:round/>
              <a:headEnd type="none" w="med" len="med"/>
              <a:tailEnd type="none" w="med" len="med"/>
            </a:ln>
            <a:effectLst>
              <a:outerShdw blurRad="50800" dist="38100" dir="2700000" algn="tl" rotWithShape="0">
                <a:schemeClr val="bg1">
                  <a:alpha val="40000"/>
                </a:schemeClr>
              </a:outerShdw>
            </a:effectLst>
            <a:scene3d>
              <a:camera prst="orthographicFront"/>
              <a:lightRig rig="legacyFlat3" dir="b"/>
            </a:scene3d>
            <a:sp3d extrusionH="121893000" prstMaterial="legacyMatte">
              <a:extrusionClr>
                <a:schemeClr val="bg1"/>
              </a:extrusionClr>
            </a:sp3d>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44" name="CaixaDeTexto 43">
              <a:extLst>
                <a:ext uri="{FF2B5EF4-FFF2-40B4-BE49-F238E27FC236}">
                  <a16:creationId xmlns:a16="http://schemas.microsoft.com/office/drawing/2014/main" xmlns="" id="{BDF83ADB-E5A2-4160-B39F-8BAB6EE0E1DD}"/>
                </a:ext>
              </a:extLst>
            </p:cNvPr>
            <p:cNvSpPr txBox="1"/>
            <p:nvPr/>
          </p:nvSpPr>
          <p:spPr>
            <a:xfrm>
              <a:off x="1353372" y="6192546"/>
              <a:ext cx="5899372" cy="307777"/>
            </a:xfrm>
            <a:prstGeom prst="rect">
              <a:avLst/>
            </a:prstGeom>
            <a:noFill/>
            <a:ln>
              <a:noFill/>
            </a:ln>
          </p:spPr>
          <p:txBody>
            <a:bodyPr wrap="none" rtlCol="0">
              <a:spAutoFit/>
            </a:bodyPr>
            <a:lstStyle/>
            <a:p>
              <a:r>
                <a:rPr lang="pt-BR" sz="1400" b="1" dirty="0">
                  <a:solidFill>
                    <a:schemeClr val="bg1"/>
                  </a:solidFill>
                </a:rPr>
                <a:t>2016                    2017                  2018                  2019                   2020</a:t>
              </a:r>
              <a:endParaRPr lang="pt-BR" sz="1400" b="1" dirty="0">
                <a:solidFill>
                  <a:srgbClr val="FF0000"/>
                </a:solidFill>
              </a:endParaRPr>
            </a:p>
          </p:txBody>
        </p:sp>
      </p:grpSp>
      <p:sp>
        <p:nvSpPr>
          <p:cNvPr id="70" name="Balão de Fala: Retângulo 69">
            <a:extLst>
              <a:ext uri="{FF2B5EF4-FFF2-40B4-BE49-F238E27FC236}">
                <a16:creationId xmlns:a16="http://schemas.microsoft.com/office/drawing/2014/main" xmlns="" id="{2E38F7E3-91C6-4DE5-9C55-218AD002F4E1}"/>
              </a:ext>
            </a:extLst>
          </p:cNvPr>
          <p:cNvSpPr/>
          <p:nvPr/>
        </p:nvSpPr>
        <p:spPr bwMode="auto">
          <a:xfrm>
            <a:off x="200225" y="5751942"/>
            <a:ext cx="1237931" cy="216692"/>
          </a:xfrm>
          <a:prstGeom prst="wedgeRectCallout">
            <a:avLst>
              <a:gd name="adj1" fmla="val 41151"/>
              <a:gd name="adj2" fmla="val 158554"/>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March: begin</a:t>
            </a:r>
          </a:p>
        </p:txBody>
      </p:sp>
      <p:grpSp>
        <p:nvGrpSpPr>
          <p:cNvPr id="73" name="Agrupar 72">
            <a:extLst>
              <a:ext uri="{FF2B5EF4-FFF2-40B4-BE49-F238E27FC236}">
                <a16:creationId xmlns:a16="http://schemas.microsoft.com/office/drawing/2014/main" xmlns="" id="{0E130CA2-DBE2-4DCB-84D4-1926A8B328C0}"/>
              </a:ext>
            </a:extLst>
          </p:cNvPr>
          <p:cNvGrpSpPr/>
          <p:nvPr/>
        </p:nvGrpSpPr>
        <p:grpSpPr>
          <a:xfrm>
            <a:off x="3200095" y="3467973"/>
            <a:ext cx="3649963" cy="2584229"/>
            <a:chOff x="2606070" y="4095096"/>
            <a:chExt cx="3649963" cy="2584229"/>
          </a:xfrm>
        </p:grpSpPr>
        <p:sp>
          <p:nvSpPr>
            <p:cNvPr id="74" name="Balão de Fala: Retângulo 73">
              <a:extLst>
                <a:ext uri="{FF2B5EF4-FFF2-40B4-BE49-F238E27FC236}">
                  <a16:creationId xmlns:a16="http://schemas.microsoft.com/office/drawing/2014/main" xmlns="" id="{B0E4C939-88F1-4C44-BDC8-A9A18E32BB05}"/>
                </a:ext>
              </a:extLst>
            </p:cNvPr>
            <p:cNvSpPr/>
            <p:nvPr/>
          </p:nvSpPr>
          <p:spPr bwMode="auto">
            <a:xfrm>
              <a:off x="5131177" y="4095096"/>
              <a:ext cx="1124856" cy="276999"/>
            </a:xfrm>
            <a:prstGeom prst="wedgeRectCallout">
              <a:avLst>
                <a:gd name="adj1" fmla="val -39868"/>
                <a:gd name="adj2" fmla="val 122613"/>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V2.0.0</a:t>
              </a:r>
            </a:p>
          </p:txBody>
        </p:sp>
        <p:sp>
          <p:nvSpPr>
            <p:cNvPr id="75" name="Balão de Fala: Retângulo 74">
              <a:extLst>
                <a:ext uri="{FF2B5EF4-FFF2-40B4-BE49-F238E27FC236}">
                  <a16:creationId xmlns:a16="http://schemas.microsoft.com/office/drawing/2014/main" xmlns="" id="{0EFFDFA1-50BD-4BAC-83A6-A95E91EFCEA6}"/>
                </a:ext>
              </a:extLst>
            </p:cNvPr>
            <p:cNvSpPr/>
            <p:nvPr/>
          </p:nvSpPr>
          <p:spPr bwMode="auto">
            <a:xfrm>
              <a:off x="2606070" y="6402326"/>
              <a:ext cx="1124856" cy="276999"/>
            </a:xfrm>
            <a:prstGeom prst="wedgeRectCallout">
              <a:avLst>
                <a:gd name="adj1" fmla="val 51093"/>
                <a:gd name="adj2" fmla="val 106196"/>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V2.0.0</a:t>
              </a:r>
            </a:p>
          </p:txBody>
        </p:sp>
      </p:grpSp>
      <p:cxnSp>
        <p:nvCxnSpPr>
          <p:cNvPr id="7" name="Conexão recta unidireccional 6"/>
          <p:cNvCxnSpPr/>
          <p:nvPr/>
        </p:nvCxnSpPr>
        <p:spPr bwMode="auto">
          <a:xfrm flipV="1">
            <a:off x="5910901" y="4407613"/>
            <a:ext cx="2275415" cy="11028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1" name="CaixaDeTexto 40">
            <a:extLst>
              <a:ext uri="{FF2B5EF4-FFF2-40B4-BE49-F238E27FC236}">
                <a16:creationId xmlns:a16="http://schemas.microsoft.com/office/drawing/2014/main" xmlns="" id="{96C98A95-96C9-48B6-A689-E9979949595C}"/>
              </a:ext>
            </a:extLst>
          </p:cNvPr>
          <p:cNvSpPr txBox="1"/>
          <p:nvPr/>
        </p:nvSpPr>
        <p:spPr>
          <a:xfrm>
            <a:off x="8166889" y="4177363"/>
            <a:ext cx="1124856" cy="492443"/>
          </a:xfrm>
          <a:prstGeom prst="rect">
            <a:avLst/>
          </a:prstGeom>
          <a:solidFill>
            <a:schemeClr val="tx1"/>
          </a:solidFill>
        </p:spPr>
        <p:txBody>
          <a:bodyPr wrap="square" rtlCol="0">
            <a:spAutoFit/>
          </a:bodyPr>
          <a:lstStyle/>
          <a:p>
            <a:r>
              <a:rPr lang="en-US" sz="1300" b="1" dirty="0">
                <a:solidFill>
                  <a:schemeClr val="bg1"/>
                </a:solidFill>
              </a:rPr>
              <a:t>Operational </a:t>
            </a:r>
          </a:p>
          <a:p>
            <a:r>
              <a:rPr lang="en-US" sz="1300" b="1" dirty="0">
                <a:solidFill>
                  <a:schemeClr val="bg1"/>
                </a:solidFill>
              </a:rPr>
              <a:t>version</a:t>
            </a:r>
          </a:p>
        </p:txBody>
      </p:sp>
      <p:grpSp>
        <p:nvGrpSpPr>
          <p:cNvPr id="32" name="Grupo 31"/>
          <p:cNvGrpSpPr/>
          <p:nvPr/>
        </p:nvGrpSpPr>
        <p:grpSpPr>
          <a:xfrm>
            <a:off x="38940" y="2422684"/>
            <a:ext cx="6661313" cy="3692919"/>
            <a:chOff x="38940" y="2422684"/>
            <a:chExt cx="6661313" cy="3692919"/>
          </a:xfrm>
        </p:grpSpPr>
        <p:sp>
          <p:nvSpPr>
            <p:cNvPr id="36" name="Espaço Reservado para Conteúdo 2">
              <a:extLst>
                <a:ext uri="{FF2B5EF4-FFF2-40B4-BE49-F238E27FC236}">
                  <a16:creationId xmlns:a16="http://schemas.microsoft.com/office/drawing/2014/main" xmlns="" id="{52618A76-405A-4ED4-9333-6D966B207273}"/>
                </a:ext>
              </a:extLst>
            </p:cNvPr>
            <p:cNvSpPr txBox="1">
              <a:spLocks/>
            </p:cNvSpPr>
            <p:nvPr/>
          </p:nvSpPr>
          <p:spPr bwMode="gray">
            <a:xfrm>
              <a:off x="38940" y="2422684"/>
              <a:ext cx="3716535" cy="9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FFCC66"/>
                  </a:highlight>
                </a:rPr>
                <a:t>SMG Version 2.5.0 (</a:t>
              </a:r>
              <a:r>
                <a:rPr lang="en-US" sz="1600" dirty="0">
                  <a:highlight>
                    <a:srgbClr val="FFCC66"/>
                  </a:highlight>
                </a:rPr>
                <a:t>T299L64)</a:t>
              </a:r>
              <a:r>
                <a:rPr lang="en-US" sz="1600" kern="0" dirty="0">
                  <a:highlight>
                    <a:srgbClr val="FFCC66"/>
                  </a:highlight>
                </a:rPr>
                <a:t>:</a:t>
              </a:r>
            </a:p>
            <a:p>
              <a:pPr lvl="1"/>
              <a:r>
                <a:rPr lang="en-US" sz="1400" kern="0" dirty="0"/>
                <a:t>Data base expansion;</a:t>
              </a:r>
            </a:p>
            <a:p>
              <a:pPr lvl="1"/>
              <a:r>
                <a:rPr lang="en-US" sz="1400" kern="0" dirty="0"/>
                <a:t>Adjusts in the GSI </a:t>
              </a:r>
              <a:r>
                <a:rPr lang="en-US" sz="1400" kern="0" dirty="0" err="1"/>
                <a:t>namelist</a:t>
              </a:r>
              <a:r>
                <a:rPr lang="en-US" sz="1400" kern="0" dirty="0"/>
                <a:t>/options;</a:t>
              </a:r>
              <a:endParaRPr lang="en-US" kern="0" dirty="0"/>
            </a:p>
          </p:txBody>
        </p:sp>
        <p:grpSp>
          <p:nvGrpSpPr>
            <p:cNvPr id="43" name="Agrupar 75">
              <a:extLst>
                <a:ext uri="{FF2B5EF4-FFF2-40B4-BE49-F238E27FC236}">
                  <a16:creationId xmlns:a16="http://schemas.microsoft.com/office/drawing/2014/main" xmlns="" id="{F09FCC7E-C44E-4BB3-877C-B266107D4578}"/>
                </a:ext>
              </a:extLst>
            </p:cNvPr>
            <p:cNvGrpSpPr/>
            <p:nvPr/>
          </p:nvGrpSpPr>
          <p:grpSpPr>
            <a:xfrm>
              <a:off x="4647214" y="4285683"/>
              <a:ext cx="2053039" cy="1829920"/>
              <a:chOff x="3877247" y="4751254"/>
              <a:chExt cx="2053039" cy="1829920"/>
            </a:xfrm>
          </p:grpSpPr>
          <p:sp>
            <p:nvSpPr>
              <p:cNvPr id="45" name="Balão de Fala: Retângulo 76">
                <a:extLst>
                  <a:ext uri="{FF2B5EF4-FFF2-40B4-BE49-F238E27FC236}">
                    <a16:creationId xmlns:a16="http://schemas.microsoft.com/office/drawing/2014/main" xmlns="" id="{3D0A9E39-1F69-4919-97B0-E78B6169315C}"/>
                  </a:ext>
                </a:extLst>
              </p:cNvPr>
              <p:cNvSpPr/>
              <p:nvPr/>
            </p:nvSpPr>
            <p:spPr bwMode="auto">
              <a:xfrm>
                <a:off x="3877247" y="4751254"/>
                <a:ext cx="1124856" cy="276999"/>
              </a:xfrm>
              <a:prstGeom prst="wedgeRectCallout">
                <a:avLst>
                  <a:gd name="adj1" fmla="val 53538"/>
                  <a:gd name="adj2" fmla="val 188232"/>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V2.5.0</a:t>
                </a:r>
              </a:p>
            </p:txBody>
          </p:sp>
          <p:sp>
            <p:nvSpPr>
              <p:cNvPr id="46" name="Balão de Fala: Retângulo 77">
                <a:extLst>
                  <a:ext uri="{FF2B5EF4-FFF2-40B4-BE49-F238E27FC236}">
                    <a16:creationId xmlns:a16="http://schemas.microsoft.com/office/drawing/2014/main" xmlns="" id="{F15BBB52-D5C5-4CCE-82DC-69B013837C5A}"/>
                  </a:ext>
                </a:extLst>
              </p:cNvPr>
              <p:cNvSpPr/>
              <p:nvPr/>
            </p:nvSpPr>
            <p:spPr bwMode="auto">
              <a:xfrm>
                <a:off x="4805430" y="6304175"/>
                <a:ext cx="1124856" cy="276999"/>
              </a:xfrm>
              <a:prstGeom prst="wedgeRectCallout">
                <a:avLst>
                  <a:gd name="adj1" fmla="val -45457"/>
                  <a:gd name="adj2" fmla="val 8514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V2.5.0</a:t>
                </a:r>
              </a:p>
            </p:txBody>
          </p:sp>
        </p:grpSp>
      </p:grpSp>
      <p:grpSp>
        <p:nvGrpSpPr>
          <p:cNvPr id="48" name="Agrupar 47">
            <a:extLst>
              <a:ext uri="{FF2B5EF4-FFF2-40B4-BE49-F238E27FC236}">
                <a16:creationId xmlns:a16="http://schemas.microsoft.com/office/drawing/2014/main" xmlns="" id="{E5D66743-2EB3-433C-96C6-B735672855B4}"/>
              </a:ext>
            </a:extLst>
          </p:cNvPr>
          <p:cNvGrpSpPr/>
          <p:nvPr/>
        </p:nvGrpSpPr>
        <p:grpSpPr>
          <a:xfrm>
            <a:off x="3064315" y="2815404"/>
            <a:ext cx="3830065" cy="4042595"/>
            <a:chOff x="3113879" y="4008946"/>
            <a:chExt cx="3830065" cy="4042595"/>
          </a:xfrm>
        </p:grpSpPr>
        <p:sp>
          <p:nvSpPr>
            <p:cNvPr id="51" name="Balão de Fala: Retângulo 50">
              <a:extLst>
                <a:ext uri="{FF2B5EF4-FFF2-40B4-BE49-F238E27FC236}">
                  <a16:creationId xmlns:a16="http://schemas.microsoft.com/office/drawing/2014/main" xmlns="" id="{5AC9851A-553F-4F6F-8966-9B71D5182A03}"/>
                </a:ext>
              </a:extLst>
            </p:cNvPr>
            <p:cNvSpPr/>
            <p:nvPr/>
          </p:nvSpPr>
          <p:spPr bwMode="auto">
            <a:xfrm>
              <a:off x="5819088" y="4008946"/>
              <a:ext cx="1124856" cy="276999"/>
            </a:xfrm>
            <a:prstGeom prst="wedgeRectCallout">
              <a:avLst>
                <a:gd name="adj1" fmla="val -42957"/>
                <a:gd name="adj2" fmla="val 113503"/>
              </a:avLst>
            </a:prstGeom>
            <a:solidFill>
              <a:schemeClr val="tx2">
                <a:lumMod val="50000"/>
                <a:lumOff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V2.0.0</a:t>
              </a:r>
            </a:p>
          </p:txBody>
        </p:sp>
        <p:sp>
          <p:nvSpPr>
            <p:cNvPr id="52" name="Balão de Fala: Retângulo 51">
              <a:extLst>
                <a:ext uri="{FF2B5EF4-FFF2-40B4-BE49-F238E27FC236}">
                  <a16:creationId xmlns:a16="http://schemas.microsoft.com/office/drawing/2014/main" xmlns="" id="{F3D4D4CF-448F-4E28-AD9D-C003238E64F4}"/>
                </a:ext>
              </a:extLst>
            </p:cNvPr>
            <p:cNvSpPr/>
            <p:nvPr/>
          </p:nvSpPr>
          <p:spPr bwMode="auto">
            <a:xfrm>
              <a:off x="3113879" y="7774542"/>
              <a:ext cx="1124856" cy="276999"/>
            </a:xfrm>
            <a:prstGeom prst="wedgeRectCallout">
              <a:avLst>
                <a:gd name="adj1" fmla="val 60012"/>
                <a:gd name="adj2" fmla="val -94546"/>
              </a:avLst>
            </a:prstGeom>
            <a:solidFill>
              <a:schemeClr val="tx2">
                <a:lumMod val="50000"/>
                <a:lumOff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V2.0.0</a:t>
              </a:r>
            </a:p>
          </p:txBody>
        </p:sp>
      </p:grpSp>
      <p:grpSp>
        <p:nvGrpSpPr>
          <p:cNvPr id="31" name="Grupo 30"/>
          <p:cNvGrpSpPr/>
          <p:nvPr/>
        </p:nvGrpSpPr>
        <p:grpSpPr>
          <a:xfrm>
            <a:off x="40745" y="1040139"/>
            <a:ext cx="5481176" cy="5057692"/>
            <a:chOff x="40745" y="1040139"/>
            <a:chExt cx="5481176" cy="5057692"/>
          </a:xfrm>
        </p:grpSpPr>
        <p:sp>
          <p:nvSpPr>
            <p:cNvPr id="50" name="Espaço Reservado para Conteúdo 2">
              <a:extLst>
                <a:ext uri="{FF2B5EF4-FFF2-40B4-BE49-F238E27FC236}">
                  <a16:creationId xmlns:a16="http://schemas.microsoft.com/office/drawing/2014/main" xmlns="" id="{2E79D760-7D6A-4EBA-AF57-74548CE5E9D6}"/>
                </a:ext>
              </a:extLst>
            </p:cNvPr>
            <p:cNvSpPr txBox="1">
              <a:spLocks/>
            </p:cNvSpPr>
            <p:nvPr/>
          </p:nvSpPr>
          <p:spPr bwMode="gray">
            <a:xfrm>
              <a:off x="40745" y="1040139"/>
              <a:ext cx="3714729" cy="119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FFCC66"/>
                  </a:highlight>
                </a:rPr>
                <a:t>SMG Version 2.3.0 (</a:t>
              </a:r>
              <a:r>
                <a:rPr lang="en-US" sz="1600" dirty="0">
                  <a:highlight>
                    <a:srgbClr val="FFCC66"/>
                  </a:highlight>
                </a:rPr>
                <a:t>T299L64)</a:t>
              </a:r>
              <a:r>
                <a:rPr lang="en-US" sz="1600" kern="0" dirty="0">
                  <a:highlight>
                    <a:srgbClr val="FFCC66"/>
                  </a:highlight>
                </a:rPr>
                <a:t>:</a:t>
              </a:r>
            </a:p>
            <a:p>
              <a:pPr lvl="1"/>
              <a:r>
                <a:rPr lang="en-US" sz="1400" dirty="0"/>
                <a:t>Correction of the vertical distribution of the BAM model sigma levels;</a:t>
              </a:r>
            </a:p>
            <a:p>
              <a:pPr lvl="1"/>
              <a:r>
                <a:rPr lang="en-US" sz="1400" dirty="0"/>
                <a:t>New B Matrix from the BAM model;</a:t>
              </a:r>
            </a:p>
            <a:p>
              <a:pPr lvl="1"/>
              <a:r>
                <a:rPr lang="en-US" sz="1400" dirty="0"/>
                <a:t>Improvement of radiance Bias correction;</a:t>
              </a:r>
            </a:p>
          </p:txBody>
        </p:sp>
        <p:sp>
          <p:nvSpPr>
            <p:cNvPr id="71" name="Balão de Fala: Retângulo 70">
              <a:extLst>
                <a:ext uri="{FF2B5EF4-FFF2-40B4-BE49-F238E27FC236}">
                  <a16:creationId xmlns:a16="http://schemas.microsoft.com/office/drawing/2014/main" xmlns="" id="{59CC4DE5-2529-4D42-9E81-1E2104404556}"/>
                </a:ext>
              </a:extLst>
            </p:cNvPr>
            <p:cNvSpPr/>
            <p:nvPr/>
          </p:nvSpPr>
          <p:spPr bwMode="auto">
            <a:xfrm>
              <a:off x="4397065" y="3661746"/>
              <a:ext cx="1124856" cy="276999"/>
            </a:xfrm>
            <a:prstGeom prst="wedgeRectCallout">
              <a:avLst>
                <a:gd name="adj1" fmla="val 76251"/>
                <a:gd name="adj2" fmla="val 231922"/>
              </a:avLst>
            </a:prstGeom>
            <a:solidFill>
              <a:srgbClr val="FF33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V2.3.0</a:t>
              </a:r>
            </a:p>
          </p:txBody>
        </p:sp>
        <p:sp>
          <p:nvSpPr>
            <p:cNvPr id="53" name="Balão de Fala: Retângulo 77">
              <a:extLst>
                <a:ext uri="{FF2B5EF4-FFF2-40B4-BE49-F238E27FC236}">
                  <a16:creationId xmlns:a16="http://schemas.microsoft.com/office/drawing/2014/main" xmlns="" id="{F15BBB52-D5C5-4CCE-82DC-69B013837C5A}"/>
                </a:ext>
              </a:extLst>
            </p:cNvPr>
            <p:cNvSpPr/>
            <p:nvPr/>
          </p:nvSpPr>
          <p:spPr bwMode="auto">
            <a:xfrm>
              <a:off x="4397065" y="5820832"/>
              <a:ext cx="1124856" cy="276999"/>
            </a:xfrm>
            <a:prstGeom prst="wedgeRectCallout">
              <a:avLst>
                <a:gd name="adj1" fmla="val -25363"/>
                <a:gd name="adj2" fmla="val 81432"/>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SMG V2.3.0</a:t>
              </a:r>
            </a:p>
          </p:txBody>
        </p:sp>
      </p:grpSp>
      <p:grpSp>
        <p:nvGrpSpPr>
          <p:cNvPr id="21" name="Grupo 20"/>
          <p:cNvGrpSpPr/>
          <p:nvPr/>
        </p:nvGrpSpPr>
        <p:grpSpPr>
          <a:xfrm>
            <a:off x="0" y="4469078"/>
            <a:ext cx="6797446" cy="2388922"/>
            <a:chOff x="0" y="4469078"/>
            <a:chExt cx="6797446" cy="2388922"/>
          </a:xfrm>
        </p:grpSpPr>
        <p:sp>
          <p:nvSpPr>
            <p:cNvPr id="57" name="Espaço Reservado para Conteúdo 2">
              <a:extLst>
                <a:ext uri="{FF2B5EF4-FFF2-40B4-BE49-F238E27FC236}">
                  <a16:creationId xmlns:a16="http://schemas.microsoft.com/office/drawing/2014/main" xmlns="" id="{0040F9DA-F625-424D-A450-E6259722B17F}"/>
                </a:ext>
              </a:extLst>
            </p:cNvPr>
            <p:cNvSpPr txBox="1">
              <a:spLocks/>
            </p:cNvSpPr>
            <p:nvPr/>
          </p:nvSpPr>
          <p:spPr bwMode="gray">
            <a:xfrm>
              <a:off x="0" y="4469078"/>
              <a:ext cx="4336632" cy="119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66FF99"/>
                  </a:highlight>
                </a:rPr>
                <a:t>SMR Version 3.1.0 (</a:t>
              </a:r>
              <a:r>
                <a:rPr lang="en-US" sz="1600" dirty="0">
                  <a:highlight>
                    <a:srgbClr val="66FF99"/>
                  </a:highlight>
                </a:rPr>
                <a:t>WRF/GSI BAM/GSI)</a:t>
              </a:r>
              <a:r>
                <a:rPr lang="en-US" sz="1600" kern="0" dirty="0">
                  <a:highlight>
                    <a:srgbClr val="66FF99"/>
                  </a:highlight>
                </a:rPr>
                <a:t>:</a:t>
              </a:r>
            </a:p>
            <a:p>
              <a:pPr lvl="1"/>
              <a:r>
                <a:rPr lang="en-US" sz="1400" kern="0" dirty="0"/>
                <a:t>B Matrix update;</a:t>
              </a:r>
            </a:p>
            <a:p>
              <a:pPr lvl="1"/>
              <a:r>
                <a:rPr lang="en-US" sz="1400" kern="0" dirty="0"/>
                <a:t>Data base expansion;</a:t>
              </a:r>
            </a:p>
            <a:p>
              <a:pPr lvl="1"/>
              <a:r>
                <a:rPr lang="en-US" sz="1400" kern="0" dirty="0"/>
                <a:t>Adjusts in the GSI </a:t>
              </a:r>
              <a:r>
                <a:rPr lang="en-US" sz="1400" kern="0" dirty="0" err="1"/>
                <a:t>namelist</a:t>
              </a:r>
              <a:r>
                <a:rPr lang="en-US" sz="1400" kern="0" dirty="0"/>
                <a:t>/options;</a:t>
              </a:r>
              <a:endParaRPr lang="en-US" kern="0" dirty="0"/>
            </a:p>
          </p:txBody>
        </p:sp>
        <p:sp>
          <p:nvSpPr>
            <p:cNvPr id="58" name="Balão de Fala: Retângulo 77">
              <a:extLst>
                <a:ext uri="{FF2B5EF4-FFF2-40B4-BE49-F238E27FC236}">
                  <a16:creationId xmlns:a16="http://schemas.microsoft.com/office/drawing/2014/main" xmlns="" id="{F15BBB52-D5C5-4CCE-82DC-69B013837C5A}"/>
                </a:ext>
              </a:extLst>
            </p:cNvPr>
            <p:cNvSpPr/>
            <p:nvPr/>
          </p:nvSpPr>
          <p:spPr bwMode="auto">
            <a:xfrm>
              <a:off x="5463137" y="6581001"/>
              <a:ext cx="1124856" cy="276999"/>
            </a:xfrm>
            <a:prstGeom prst="wedgeRectCallout">
              <a:avLst>
                <a:gd name="adj1" fmla="val -27190"/>
                <a:gd name="adj2" fmla="val -85477"/>
              </a:avLst>
            </a:prstGeom>
            <a:solidFill>
              <a:srgbClr val="66FF99"/>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V3.1.0</a:t>
              </a:r>
            </a:p>
          </p:txBody>
        </p:sp>
        <p:sp>
          <p:nvSpPr>
            <p:cNvPr id="60" name="Balão de Fala: Retângulo 77">
              <a:extLst>
                <a:ext uri="{FF2B5EF4-FFF2-40B4-BE49-F238E27FC236}">
                  <a16:creationId xmlns:a16="http://schemas.microsoft.com/office/drawing/2014/main" xmlns="" id="{F15BBB52-D5C5-4CCE-82DC-69B013837C5A}"/>
                </a:ext>
              </a:extLst>
            </p:cNvPr>
            <p:cNvSpPr/>
            <p:nvPr/>
          </p:nvSpPr>
          <p:spPr bwMode="auto">
            <a:xfrm>
              <a:off x="5672590" y="4669010"/>
              <a:ext cx="1124856" cy="276999"/>
            </a:xfrm>
            <a:prstGeom prst="wedgeRectCallout">
              <a:avLst>
                <a:gd name="adj1" fmla="val -27190"/>
                <a:gd name="adj2" fmla="val -85477"/>
              </a:avLst>
            </a:prstGeom>
            <a:solidFill>
              <a:srgbClr val="66FF99"/>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V3.1.0</a:t>
              </a:r>
            </a:p>
          </p:txBody>
        </p:sp>
      </p:grpSp>
      <p:grpSp>
        <p:nvGrpSpPr>
          <p:cNvPr id="34" name="Grupo 33"/>
          <p:cNvGrpSpPr/>
          <p:nvPr/>
        </p:nvGrpSpPr>
        <p:grpSpPr>
          <a:xfrm>
            <a:off x="18334" y="3307433"/>
            <a:ext cx="6925879" cy="3554629"/>
            <a:chOff x="18334" y="3307433"/>
            <a:chExt cx="6925879" cy="3554629"/>
          </a:xfrm>
        </p:grpSpPr>
        <p:sp>
          <p:nvSpPr>
            <p:cNvPr id="37" name="Espaço Reservado para Conteúdo 2">
              <a:extLst>
                <a:ext uri="{FF2B5EF4-FFF2-40B4-BE49-F238E27FC236}">
                  <a16:creationId xmlns:a16="http://schemas.microsoft.com/office/drawing/2014/main" xmlns="" id="{0040F9DA-F625-424D-A450-E6259722B17F}"/>
                </a:ext>
              </a:extLst>
            </p:cNvPr>
            <p:cNvSpPr txBox="1">
              <a:spLocks/>
            </p:cNvSpPr>
            <p:nvPr/>
          </p:nvSpPr>
          <p:spPr bwMode="gray">
            <a:xfrm>
              <a:off x="18334" y="3307433"/>
              <a:ext cx="4336632" cy="119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r>
                <a:rPr lang="en-US" sz="1600" kern="0" dirty="0">
                  <a:highlight>
                    <a:srgbClr val="66FF99"/>
                  </a:highlight>
                </a:rPr>
                <a:t>SMR Version 3.0.0 (</a:t>
              </a:r>
              <a:r>
                <a:rPr lang="en-US" sz="1600" dirty="0">
                  <a:highlight>
                    <a:srgbClr val="66FF99"/>
                  </a:highlight>
                </a:rPr>
                <a:t>WRF/GSI)</a:t>
              </a:r>
              <a:r>
                <a:rPr lang="en-US" sz="1600" kern="0" dirty="0">
                  <a:highlight>
                    <a:srgbClr val="66FF99"/>
                  </a:highlight>
                </a:rPr>
                <a:t>:</a:t>
              </a:r>
            </a:p>
            <a:p>
              <a:pPr lvl="1"/>
              <a:r>
                <a:rPr lang="en-US" sz="1400" kern="0" dirty="0"/>
                <a:t>Evaluation and interface correction;</a:t>
              </a:r>
            </a:p>
            <a:p>
              <a:pPr lvl="1"/>
              <a:r>
                <a:rPr lang="en-US" sz="1400" kern="0" dirty="0"/>
                <a:t>Evaluation in the different categories;</a:t>
              </a:r>
            </a:p>
            <a:p>
              <a:pPr lvl="1"/>
              <a:r>
                <a:rPr lang="en-US" sz="1400" kern="0" dirty="0"/>
                <a:t>First results in AMSU-A data assimilation;</a:t>
              </a:r>
            </a:p>
          </p:txBody>
        </p:sp>
        <p:sp>
          <p:nvSpPr>
            <p:cNvPr id="59" name="Balão de Fala: Retângulo 77">
              <a:extLst>
                <a:ext uri="{FF2B5EF4-FFF2-40B4-BE49-F238E27FC236}">
                  <a16:creationId xmlns:a16="http://schemas.microsoft.com/office/drawing/2014/main" xmlns="" id="{F15BBB52-D5C5-4CCE-82DC-69B013837C5A}"/>
                </a:ext>
              </a:extLst>
            </p:cNvPr>
            <p:cNvSpPr/>
            <p:nvPr/>
          </p:nvSpPr>
          <p:spPr bwMode="auto">
            <a:xfrm>
              <a:off x="4246151" y="6585063"/>
              <a:ext cx="1124856" cy="276999"/>
            </a:xfrm>
            <a:prstGeom prst="wedgeRectCallout">
              <a:avLst>
                <a:gd name="adj1" fmla="val -2624"/>
                <a:gd name="adj2" fmla="val -90268"/>
              </a:avLst>
            </a:prstGeom>
            <a:solidFill>
              <a:srgbClr val="66FF99"/>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V3.0.0</a:t>
              </a:r>
            </a:p>
          </p:txBody>
        </p:sp>
        <p:sp>
          <p:nvSpPr>
            <p:cNvPr id="61" name="Balão de Fala: Retângulo 77">
              <a:extLst>
                <a:ext uri="{FF2B5EF4-FFF2-40B4-BE49-F238E27FC236}">
                  <a16:creationId xmlns:a16="http://schemas.microsoft.com/office/drawing/2014/main" xmlns="" id="{F15BBB52-D5C5-4CCE-82DC-69B013837C5A}"/>
                </a:ext>
              </a:extLst>
            </p:cNvPr>
            <p:cNvSpPr/>
            <p:nvPr/>
          </p:nvSpPr>
          <p:spPr bwMode="auto">
            <a:xfrm>
              <a:off x="5819357" y="4147183"/>
              <a:ext cx="1124856" cy="276999"/>
            </a:xfrm>
            <a:prstGeom prst="wedgeRectCallout">
              <a:avLst>
                <a:gd name="adj1" fmla="val -37237"/>
                <a:gd name="adj2" fmla="val -96605"/>
              </a:avLst>
            </a:prstGeom>
            <a:solidFill>
              <a:srgbClr val="66FF99"/>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pt-BR" sz="1400" b="0" i="0" u="none" strike="noStrike" cap="none" normalizeH="0" baseline="0" dirty="0">
                  <a:ln>
                    <a:noFill/>
                  </a:ln>
                  <a:solidFill>
                    <a:schemeClr val="tx1"/>
                  </a:solidFill>
                  <a:effectLst/>
                  <a:latin typeface="Arial" charset="0"/>
                </a:rPr>
                <a:t>SMR V3.0.0</a:t>
              </a:r>
            </a:p>
          </p:txBody>
        </p:sp>
      </p:grpSp>
    </p:spTree>
    <p:extLst>
      <p:ext uri="{BB962C8B-B14F-4D97-AF65-F5344CB8AC3E}">
        <p14:creationId xmlns:p14="http://schemas.microsoft.com/office/powerpoint/2010/main" xmlns="" val="266588039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xmlns="" id="{BFD443BD-F7B9-405B-85A6-D40FEEB99EA8}"/>
              </a:ext>
            </a:extLst>
          </p:cNvPr>
          <p:cNvSpPr/>
          <p:nvPr/>
        </p:nvSpPr>
        <p:spPr bwMode="auto">
          <a:xfrm>
            <a:off x="3388115" y="3628341"/>
            <a:ext cx="2219845" cy="1016641"/>
          </a:xfrm>
          <a:prstGeom prst="ellipse">
            <a:avLst/>
          </a:prstGeom>
          <a:solidFill>
            <a:schemeClr val="tx2">
              <a:lumMod val="50000"/>
              <a:lumOff val="50000"/>
            </a:schemeClr>
          </a:solidFill>
          <a:ln w="9525" cap="flat" cmpd="sng" algn="ctr">
            <a:solidFill>
              <a:schemeClr val="tx2">
                <a:lumMod val="50000"/>
                <a:lumOff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9" name="CaixaDeTexto 18">
            <a:extLst>
              <a:ext uri="{FF2B5EF4-FFF2-40B4-BE49-F238E27FC236}">
                <a16:creationId xmlns:a16="http://schemas.microsoft.com/office/drawing/2014/main" xmlns="" id="{6622ED05-D1A5-436F-98A9-F5137CDBA2AC}"/>
              </a:ext>
            </a:extLst>
          </p:cNvPr>
          <p:cNvSpPr txBox="1"/>
          <p:nvPr/>
        </p:nvSpPr>
        <p:spPr>
          <a:xfrm>
            <a:off x="3762603" y="3652835"/>
            <a:ext cx="1656147" cy="923330"/>
          </a:xfrm>
          <a:prstGeom prst="rect">
            <a:avLst/>
          </a:prstGeom>
          <a:noFill/>
        </p:spPr>
        <p:txBody>
          <a:bodyPr wrap="square" rtlCol="0">
            <a:spAutoFit/>
          </a:bodyPr>
          <a:lstStyle/>
          <a:p>
            <a:r>
              <a:rPr lang="en-US" sz="5400" b="1" dirty="0"/>
              <a:t>GSI</a:t>
            </a:r>
          </a:p>
        </p:txBody>
      </p:sp>
      <p:sp>
        <p:nvSpPr>
          <p:cNvPr id="21" name="Elipse 20">
            <a:extLst>
              <a:ext uri="{FF2B5EF4-FFF2-40B4-BE49-F238E27FC236}">
                <a16:creationId xmlns:a16="http://schemas.microsoft.com/office/drawing/2014/main" xmlns="" id="{850EB27A-C1E1-4236-B917-7A1607120919}"/>
              </a:ext>
            </a:extLst>
          </p:cNvPr>
          <p:cNvSpPr/>
          <p:nvPr/>
        </p:nvSpPr>
        <p:spPr bwMode="auto">
          <a:xfrm>
            <a:off x="3100295" y="2459166"/>
            <a:ext cx="2787115" cy="771760"/>
          </a:xfrm>
          <a:prstGeom prst="ellipse">
            <a:avLst/>
          </a:prstGeom>
          <a:solidFill>
            <a:schemeClr val="bg2">
              <a:lumMod val="40000"/>
              <a:lumOff val="60000"/>
            </a:schemeClr>
          </a:solidFill>
          <a:ln w="9525" cap="flat" cmpd="sng" algn="ctr">
            <a:solidFill>
              <a:schemeClr val="bg2">
                <a:lumMod val="40000"/>
                <a:lumOff val="6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  Global </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4" name="Elipse 23">
            <a:extLst>
              <a:ext uri="{FF2B5EF4-FFF2-40B4-BE49-F238E27FC236}">
                <a16:creationId xmlns:a16="http://schemas.microsoft.com/office/drawing/2014/main" xmlns="" id="{D1922A56-2FA8-47A1-9B30-5C3DF114F12C}"/>
              </a:ext>
            </a:extLst>
          </p:cNvPr>
          <p:cNvSpPr/>
          <p:nvPr/>
        </p:nvSpPr>
        <p:spPr bwMode="auto">
          <a:xfrm>
            <a:off x="3096486" y="5167733"/>
            <a:ext cx="2787116" cy="667854"/>
          </a:xfrm>
          <a:prstGeom prst="ellipse">
            <a:avLst/>
          </a:prstGeom>
          <a:solidFill>
            <a:srgbClr val="FFC000"/>
          </a:solidFill>
          <a:ln w="9525" cap="flat" cmpd="sng" algn="ctr">
            <a:solidFill>
              <a:schemeClr val="bg2">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Regional</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2" name="Retângulo 21">
            <a:extLst>
              <a:ext uri="{FF2B5EF4-FFF2-40B4-BE49-F238E27FC236}">
                <a16:creationId xmlns:a16="http://schemas.microsoft.com/office/drawing/2014/main" xmlns="" id="{9DAAF6F5-CDDA-493E-907F-9EEDCF0B2E2F}"/>
              </a:ext>
            </a:extLst>
          </p:cNvPr>
          <p:cNvSpPr/>
          <p:nvPr/>
        </p:nvSpPr>
        <p:spPr bwMode="auto">
          <a:xfrm>
            <a:off x="726623" y="3828537"/>
            <a:ext cx="1557856" cy="704911"/>
          </a:xfrm>
          <a:prstGeom prst="rect">
            <a:avLst/>
          </a:prstGeom>
          <a:solidFill>
            <a:schemeClr val="accent5">
              <a:lumMod val="40000"/>
              <a:lumOff val="6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Observation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a:t>  system</a:t>
            </a:r>
            <a:endParaRPr kumimoji="0" lang="en-US" sz="2000" b="0" i="0" u="none" strike="noStrike" cap="none" normalizeH="0" baseline="0" dirty="0">
              <a:ln>
                <a:noFill/>
              </a:ln>
              <a:solidFill>
                <a:schemeClr val="tx1"/>
              </a:solidFill>
              <a:effectLst/>
              <a:latin typeface="Arial" charset="0"/>
            </a:endParaRPr>
          </a:p>
        </p:txBody>
      </p:sp>
      <p:sp>
        <p:nvSpPr>
          <p:cNvPr id="23" name="Retângulo 22">
            <a:extLst>
              <a:ext uri="{FF2B5EF4-FFF2-40B4-BE49-F238E27FC236}">
                <a16:creationId xmlns:a16="http://schemas.microsoft.com/office/drawing/2014/main" xmlns="" id="{5AD969E9-C1C0-4761-80E9-98C87EDD9BE0}"/>
              </a:ext>
            </a:extLst>
          </p:cNvPr>
          <p:cNvSpPr/>
          <p:nvPr/>
        </p:nvSpPr>
        <p:spPr bwMode="auto">
          <a:xfrm>
            <a:off x="6588794" y="3703142"/>
            <a:ext cx="1700979" cy="808309"/>
          </a:xfrm>
          <a:prstGeom prst="rect">
            <a:avLst/>
          </a:prstGeom>
          <a:solidFill>
            <a:srgbClr val="CCECFF"/>
          </a:solidFill>
          <a:ln w="9525" cap="flat" cmpd="sng" algn="ctr">
            <a:solidFill>
              <a:srgbClr val="CCEC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Evaluation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system</a:t>
            </a:r>
          </a:p>
        </p:txBody>
      </p:sp>
      <p:sp>
        <p:nvSpPr>
          <p:cNvPr id="26" name="Seta: para Baixo 25">
            <a:extLst>
              <a:ext uri="{FF2B5EF4-FFF2-40B4-BE49-F238E27FC236}">
                <a16:creationId xmlns:a16="http://schemas.microsoft.com/office/drawing/2014/main" xmlns="" id="{F445A685-2A6A-47B9-9CD2-023C182EEE14}"/>
              </a:ext>
            </a:extLst>
          </p:cNvPr>
          <p:cNvSpPr/>
          <p:nvPr/>
        </p:nvSpPr>
        <p:spPr bwMode="auto">
          <a:xfrm>
            <a:off x="3984801" y="3278759"/>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Seta: para Baixo 30">
            <a:extLst>
              <a:ext uri="{FF2B5EF4-FFF2-40B4-BE49-F238E27FC236}">
                <a16:creationId xmlns:a16="http://schemas.microsoft.com/office/drawing/2014/main" xmlns="" id="{43062655-F295-4FC6-B940-28AA88CE48F7}"/>
              </a:ext>
            </a:extLst>
          </p:cNvPr>
          <p:cNvSpPr/>
          <p:nvPr/>
        </p:nvSpPr>
        <p:spPr bwMode="auto">
          <a:xfrm rot="10800000">
            <a:off x="4511274" y="324412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Seta: para Baixo 31">
            <a:extLst>
              <a:ext uri="{FF2B5EF4-FFF2-40B4-BE49-F238E27FC236}">
                <a16:creationId xmlns:a16="http://schemas.microsoft.com/office/drawing/2014/main" xmlns="" id="{4E590AF2-BDDE-4988-AD7A-5FCB12C318BD}"/>
              </a:ext>
            </a:extLst>
          </p:cNvPr>
          <p:cNvSpPr/>
          <p:nvPr/>
        </p:nvSpPr>
        <p:spPr bwMode="auto">
          <a:xfrm>
            <a:off x="4033292" y="4781978"/>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3" name="Seta: para Baixo 32">
            <a:extLst>
              <a:ext uri="{FF2B5EF4-FFF2-40B4-BE49-F238E27FC236}">
                <a16:creationId xmlns:a16="http://schemas.microsoft.com/office/drawing/2014/main" xmlns="" id="{37FDDB93-D724-46D9-AA06-1B6B876E5973}"/>
              </a:ext>
            </a:extLst>
          </p:cNvPr>
          <p:cNvSpPr/>
          <p:nvPr/>
        </p:nvSpPr>
        <p:spPr bwMode="auto">
          <a:xfrm rot="10800000">
            <a:off x="4559765" y="474734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ítulo 1"/>
          <p:cNvSpPr>
            <a:spLocks noGrp="1"/>
          </p:cNvSpPr>
          <p:nvPr>
            <p:ph type="title"/>
          </p:nvPr>
        </p:nvSpPr>
        <p:spPr/>
        <p:txBody>
          <a:bodyPr/>
          <a:lstStyle/>
          <a:p>
            <a:r>
              <a:rPr lang="en-US"/>
              <a:t>Presentation contents</a:t>
            </a:r>
            <a:endParaRPr lang="pt-BR" dirty="0"/>
          </a:p>
        </p:txBody>
      </p:sp>
      <p:sp>
        <p:nvSpPr>
          <p:cNvPr id="11" name="Elipse 10">
            <a:extLst>
              <a:ext uri="{FF2B5EF4-FFF2-40B4-BE49-F238E27FC236}">
                <a16:creationId xmlns:a16="http://schemas.microsoft.com/office/drawing/2014/main" xmlns="" id="{AC9DC9C0-5EC4-42D9-A31C-5545BF574EE4}"/>
              </a:ext>
            </a:extLst>
          </p:cNvPr>
          <p:cNvSpPr/>
          <p:nvPr/>
        </p:nvSpPr>
        <p:spPr bwMode="auto">
          <a:xfrm>
            <a:off x="-219056" y="3052309"/>
            <a:ext cx="5919203" cy="2208512"/>
          </a:xfrm>
          <a:prstGeom prst="ellipse">
            <a:avLst/>
          </a:prstGeom>
          <a:noFill/>
          <a:ln w="76200" cap="flat" cmpd="sng" algn="ctr">
            <a:solidFill>
              <a:srgbClr val="FF33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7" name="Seta: para Baixo 26">
            <a:extLst>
              <a:ext uri="{FF2B5EF4-FFF2-40B4-BE49-F238E27FC236}">
                <a16:creationId xmlns:a16="http://schemas.microsoft.com/office/drawing/2014/main" xmlns="" id="{298AC412-3E4B-4F72-99E9-EA525940E697}"/>
              </a:ext>
            </a:extLst>
          </p:cNvPr>
          <p:cNvSpPr/>
          <p:nvPr/>
        </p:nvSpPr>
        <p:spPr bwMode="auto">
          <a:xfrm rot="16200000">
            <a:off x="5870950" y="4271042"/>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Seta: para Baixo 27">
            <a:extLst>
              <a:ext uri="{FF2B5EF4-FFF2-40B4-BE49-F238E27FC236}">
                <a16:creationId xmlns:a16="http://schemas.microsoft.com/office/drawing/2014/main" xmlns="" id="{5D20ADDA-ADDA-4F92-A04C-8BCAD31692A5}"/>
              </a:ext>
            </a:extLst>
          </p:cNvPr>
          <p:cNvSpPr/>
          <p:nvPr/>
        </p:nvSpPr>
        <p:spPr bwMode="auto">
          <a:xfrm rot="5400000">
            <a:off x="5822621" y="375135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Seta: para Baixo 29">
            <a:extLst>
              <a:ext uri="{FF2B5EF4-FFF2-40B4-BE49-F238E27FC236}">
                <a16:creationId xmlns:a16="http://schemas.microsoft.com/office/drawing/2014/main" xmlns="" id="{FDB19372-DABB-4352-BFCC-54E466E45901}"/>
              </a:ext>
            </a:extLst>
          </p:cNvPr>
          <p:cNvSpPr/>
          <p:nvPr/>
        </p:nvSpPr>
        <p:spPr bwMode="auto">
          <a:xfrm rot="16200000">
            <a:off x="2518729" y="4271043"/>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4" name="Seta: para Baixo 33">
            <a:extLst>
              <a:ext uri="{FF2B5EF4-FFF2-40B4-BE49-F238E27FC236}">
                <a16:creationId xmlns:a16="http://schemas.microsoft.com/office/drawing/2014/main" xmlns="" id="{602F73CB-656D-4CC3-AFFB-C774FE400AB7}"/>
              </a:ext>
            </a:extLst>
          </p:cNvPr>
          <p:cNvSpPr/>
          <p:nvPr/>
        </p:nvSpPr>
        <p:spPr bwMode="auto">
          <a:xfrm rot="5400000">
            <a:off x="2470400" y="375135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CaixaDeTexto 17">
            <a:extLst>
              <a:ext uri="{FF2B5EF4-FFF2-40B4-BE49-F238E27FC236}">
                <a16:creationId xmlns:a16="http://schemas.microsoft.com/office/drawing/2014/main" xmlns="" id="{A373329A-E15B-4C3D-A13A-5E187CD7BECD}"/>
              </a:ext>
            </a:extLst>
          </p:cNvPr>
          <p:cNvSpPr txBox="1"/>
          <p:nvPr/>
        </p:nvSpPr>
        <p:spPr>
          <a:xfrm>
            <a:off x="364824" y="1176613"/>
            <a:ext cx="2778325" cy="381642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b="1" dirty="0"/>
              <a:t>Motivation:</a:t>
            </a:r>
          </a:p>
          <a:p>
            <a:pPr marL="342900" indent="-342900">
              <a:lnSpc>
                <a:spcPct val="150000"/>
              </a:lnSpc>
              <a:buFont typeface="Arial" panose="020B0604020202020204" pitchFamily="34" charset="0"/>
              <a:buChar char="•"/>
            </a:pPr>
            <a:r>
              <a:rPr lang="en-US" b="1" dirty="0"/>
              <a:t>Objectives</a:t>
            </a:r>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buFont typeface="Arial" panose="020B0604020202020204" pitchFamily="34" charset="0"/>
              <a:buChar char="•"/>
            </a:pPr>
            <a:r>
              <a:rPr lang="en-US" sz="1600" b="1" dirty="0"/>
              <a:t>Actual </a:t>
            </a:r>
          </a:p>
          <a:p>
            <a:pPr marL="342900" indent="-342900">
              <a:buFont typeface="Arial" panose="020B0604020202020204" pitchFamily="34" charset="0"/>
              <a:buChar char="•"/>
            </a:pPr>
            <a:r>
              <a:rPr lang="en-US" sz="1600" b="1" dirty="0"/>
              <a:t>Next steps to increase:</a:t>
            </a:r>
          </a:p>
        </p:txBody>
      </p:sp>
    </p:spTree>
    <p:extLst>
      <p:ext uri="{BB962C8B-B14F-4D97-AF65-F5344CB8AC3E}">
        <p14:creationId xmlns:p14="http://schemas.microsoft.com/office/powerpoint/2010/main" xmlns="" val="3792932709"/>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62104" y="212554"/>
            <a:ext cx="8583490" cy="717550"/>
          </a:xfrm>
        </p:spPr>
        <p:txBody>
          <a:bodyPr/>
          <a:lstStyle/>
          <a:p>
            <a:r>
              <a:rPr lang="en-US" dirty="0"/>
              <a:t>New data stream strategy for </a:t>
            </a:r>
            <a:br>
              <a:rPr lang="en-US" dirty="0"/>
            </a:br>
            <a:r>
              <a:rPr lang="en-US" dirty="0"/>
              <a:t>data assimilation: four stages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01024" y="1052422"/>
            <a:ext cx="6935278" cy="5723324"/>
          </a:xfrm>
        </p:spPr>
      </p:pic>
    </p:spTree>
    <p:extLst>
      <p:ext uri="{BB962C8B-B14F-4D97-AF65-F5344CB8AC3E}">
        <p14:creationId xmlns:p14="http://schemas.microsoft.com/office/powerpoint/2010/main" xmlns="" val="3400384665"/>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2AD54B-8642-4BD7-94D6-97E09EB6D54B}"/>
              </a:ext>
            </a:extLst>
          </p:cNvPr>
          <p:cNvSpPr>
            <a:spLocks noGrp="1"/>
          </p:cNvSpPr>
          <p:nvPr>
            <p:ph type="title"/>
          </p:nvPr>
        </p:nvSpPr>
        <p:spPr>
          <a:xfrm>
            <a:off x="2776172" y="170351"/>
            <a:ext cx="6757035" cy="717550"/>
          </a:xfrm>
        </p:spPr>
        <p:txBody>
          <a:bodyPr/>
          <a:lstStyle/>
          <a:p>
            <a:r>
              <a:rPr lang="en-US" dirty="0"/>
              <a:t>CPTEC participation in the GODEX-NWP </a:t>
            </a:r>
          </a:p>
        </p:txBody>
      </p:sp>
      <p:sp>
        <p:nvSpPr>
          <p:cNvPr id="3" name="Espaço Reservado para Conteúdo 2">
            <a:extLst>
              <a:ext uri="{FF2B5EF4-FFF2-40B4-BE49-F238E27FC236}">
                <a16:creationId xmlns:a16="http://schemas.microsoft.com/office/drawing/2014/main" xmlns="" id="{FA054B58-1E22-4300-B441-AB40BB565EF6}"/>
              </a:ext>
            </a:extLst>
          </p:cNvPr>
          <p:cNvSpPr>
            <a:spLocks noGrp="1"/>
          </p:cNvSpPr>
          <p:nvPr>
            <p:ph idx="1"/>
          </p:nvPr>
        </p:nvSpPr>
        <p:spPr>
          <a:xfrm>
            <a:off x="119895" y="1040033"/>
            <a:ext cx="8904211" cy="5149751"/>
          </a:xfrm>
        </p:spPr>
        <p:txBody>
          <a:bodyPr/>
          <a:lstStyle/>
          <a:p>
            <a:pPr>
              <a:spcAft>
                <a:spcPts val="0"/>
              </a:spcAft>
            </a:pPr>
            <a:r>
              <a:rPr lang="en-US" sz="2400" dirty="0"/>
              <a:t>Brazil current situation (2018): </a:t>
            </a:r>
          </a:p>
          <a:p>
            <a:pPr lvl="1">
              <a:spcAft>
                <a:spcPts val="0"/>
              </a:spcAft>
            </a:pPr>
            <a:r>
              <a:rPr lang="en-US" sz="2200" dirty="0"/>
              <a:t>Deep economical, political and social crises:</a:t>
            </a:r>
          </a:p>
          <a:p>
            <a:pPr lvl="2">
              <a:spcAft>
                <a:spcPts val="0"/>
              </a:spcAft>
            </a:pPr>
            <a:r>
              <a:rPr lang="en-US" sz="1800" dirty="0"/>
              <a:t>Led to severe limitations in computational and human resources at CPTEC;</a:t>
            </a:r>
          </a:p>
          <a:p>
            <a:pPr lvl="2">
              <a:spcAft>
                <a:spcPts val="0"/>
              </a:spcAft>
            </a:pPr>
            <a:r>
              <a:rPr lang="en-US" sz="1800" dirty="0"/>
              <a:t>Requires an efficient way to address modeling and data assimilation issues;</a:t>
            </a:r>
          </a:p>
          <a:p>
            <a:pPr lvl="2">
              <a:spcAft>
                <a:spcPts val="0"/>
              </a:spcAft>
            </a:pPr>
            <a:r>
              <a:rPr lang="en-US" sz="1800" dirty="0"/>
              <a:t>Data assimilation activities at the center are being reorganized focusing the efficiency;</a:t>
            </a:r>
          </a:p>
          <a:p>
            <a:pPr>
              <a:spcAft>
                <a:spcPts val="0"/>
              </a:spcAft>
            </a:pPr>
            <a:r>
              <a:rPr lang="en-US" sz="2400" dirty="0"/>
              <a:t>The CPTEC objectives at GODEX-NWP: </a:t>
            </a:r>
            <a:r>
              <a:rPr lang="en-US" dirty="0"/>
              <a:t>to</a:t>
            </a:r>
            <a:r>
              <a:rPr lang="en-US" sz="2400" dirty="0"/>
              <a:t> </a:t>
            </a:r>
            <a:r>
              <a:rPr lang="en-US" sz="2000" dirty="0"/>
              <a:t>exchange experiences with other centers in order to explore the information contained in the data for NWP:</a:t>
            </a:r>
          </a:p>
          <a:p>
            <a:pPr lvl="1">
              <a:spcAft>
                <a:spcPts val="0"/>
              </a:spcAft>
            </a:pPr>
            <a:r>
              <a:rPr lang="en-US" sz="2000" dirty="0"/>
              <a:t>It is the first participation of CPTEC in the GODEX-NWP;</a:t>
            </a:r>
          </a:p>
          <a:p>
            <a:pPr lvl="1">
              <a:spcAft>
                <a:spcPts val="0"/>
              </a:spcAft>
            </a:pPr>
            <a:r>
              <a:rPr lang="en-US" sz="2000" dirty="0"/>
              <a:t>Overview of data assimilation activities at CPTEC;</a:t>
            </a:r>
          </a:p>
          <a:p>
            <a:pPr lvl="1">
              <a:spcAft>
                <a:spcPts val="0"/>
              </a:spcAft>
            </a:pPr>
            <a:r>
              <a:rPr lang="en-US" sz="2000" dirty="0"/>
              <a:t>Data base used by data assimilation;</a:t>
            </a:r>
          </a:p>
          <a:p>
            <a:pPr lvl="1">
              <a:spcAft>
                <a:spcPts val="0"/>
              </a:spcAft>
            </a:pPr>
            <a:r>
              <a:rPr lang="en-US" sz="2000" dirty="0"/>
              <a:t>Future plans to increase and improve our data base for data assimilation;</a:t>
            </a:r>
            <a:endParaRPr lang="en-US" sz="1800" dirty="0"/>
          </a:p>
          <a:p>
            <a:pPr lvl="1"/>
            <a:endParaRPr lang="en-US" sz="2000" dirty="0"/>
          </a:p>
        </p:txBody>
      </p:sp>
    </p:spTree>
    <p:extLst>
      <p:ext uri="{BB962C8B-B14F-4D97-AF65-F5344CB8AC3E}">
        <p14:creationId xmlns:p14="http://schemas.microsoft.com/office/powerpoint/2010/main" xmlns="" val="3237002965"/>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46510" y="135321"/>
            <a:ext cx="7868383" cy="717550"/>
          </a:xfrm>
        </p:spPr>
        <p:txBody>
          <a:bodyPr/>
          <a:lstStyle/>
          <a:p>
            <a:r>
              <a:rPr lang="en-US" dirty="0"/>
              <a:t>Module of conversion from </a:t>
            </a:r>
            <a:br>
              <a:rPr lang="en-US" dirty="0"/>
            </a:br>
            <a:r>
              <a:rPr lang="en-US" dirty="0"/>
              <a:t>Bufr WMO to Bufr NCEP</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98791" y="1004888"/>
            <a:ext cx="7875185" cy="5757316"/>
          </a:xfrm>
        </p:spPr>
      </p:pic>
      <p:sp>
        <p:nvSpPr>
          <p:cNvPr id="3" name="Retângulo 2">
            <a:extLst>
              <a:ext uri="{FF2B5EF4-FFF2-40B4-BE49-F238E27FC236}">
                <a16:creationId xmlns:a16="http://schemas.microsoft.com/office/drawing/2014/main" xmlns="" id="{A7F29B42-F0B0-4A42-B523-C3689CBC6C99}"/>
              </a:ext>
            </a:extLst>
          </p:cNvPr>
          <p:cNvSpPr/>
          <p:nvPr/>
        </p:nvSpPr>
        <p:spPr bwMode="auto">
          <a:xfrm>
            <a:off x="2818374" y="923211"/>
            <a:ext cx="3272936" cy="5538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xmlns="" val="1021157721"/>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96"/>
          <p:cNvSpPr/>
          <p:nvPr/>
        </p:nvSpPr>
        <p:spPr>
          <a:xfrm>
            <a:off x="2242868" y="1035168"/>
            <a:ext cx="4606506" cy="5603300"/>
          </a:xfrm>
          <a:prstGeom prst="rect">
            <a:avLst/>
          </a:prstGeom>
          <a:solidFill>
            <a:srgbClr val="FF9999">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lIns="151137" tIns="75571" rIns="151137" bIns="75571" anchor="ctr"/>
          <a:lstStyle/>
          <a:p>
            <a:pPr algn="ctr">
              <a:defRPr/>
            </a:pPr>
            <a:endParaRPr lang="pt-BR"/>
          </a:p>
        </p:txBody>
      </p:sp>
      <p:sp>
        <p:nvSpPr>
          <p:cNvPr id="2" name="Título 1"/>
          <p:cNvSpPr>
            <a:spLocks noGrp="1"/>
          </p:cNvSpPr>
          <p:nvPr>
            <p:ph type="title"/>
          </p:nvPr>
        </p:nvSpPr>
        <p:spPr>
          <a:xfrm>
            <a:off x="2862480" y="211926"/>
            <a:ext cx="8651568" cy="717550"/>
          </a:xfrm>
        </p:spPr>
        <p:txBody>
          <a:bodyPr/>
          <a:lstStyle/>
          <a:p>
            <a:r>
              <a:rPr lang="pt-BR" dirty="0" err="1"/>
              <a:t>Quality</a:t>
            </a:r>
            <a:r>
              <a:rPr lang="pt-BR" dirty="0"/>
              <a:t> </a:t>
            </a:r>
            <a:r>
              <a:rPr lang="pt-BR" dirty="0" err="1"/>
              <a:t>control</a:t>
            </a:r>
            <a:r>
              <a:rPr lang="pt-BR" dirty="0"/>
              <a:t> </a:t>
            </a:r>
            <a:r>
              <a:rPr lang="pt-BR" dirty="0" err="1"/>
              <a:t>of</a:t>
            </a:r>
            <a:r>
              <a:rPr lang="pt-BR" dirty="0"/>
              <a:t> </a:t>
            </a:r>
            <a:r>
              <a:rPr lang="pt-BR" dirty="0" err="1"/>
              <a:t>the</a:t>
            </a:r>
            <a:r>
              <a:rPr lang="pt-BR" dirty="0"/>
              <a:t> </a:t>
            </a:r>
            <a:r>
              <a:rPr lang="pt-BR" dirty="0" err="1"/>
              <a:t>conventional</a:t>
            </a:r>
            <a:r>
              <a:rPr lang="pt-BR" dirty="0"/>
              <a:t> </a:t>
            </a:r>
            <a:br>
              <a:rPr lang="pt-BR" dirty="0"/>
            </a:br>
            <a:r>
              <a:rPr lang="pt-BR" dirty="0"/>
              <a:t>data </a:t>
            </a:r>
            <a:r>
              <a:rPr lang="pt-BR" dirty="0" err="1"/>
              <a:t>using</a:t>
            </a:r>
            <a:r>
              <a:rPr lang="pt-BR" dirty="0"/>
              <a:t> PAQC </a:t>
            </a:r>
            <a:r>
              <a:rPr lang="pt-BR" dirty="0" err="1"/>
              <a:t>code</a:t>
            </a:r>
            <a:endParaRPr lang="pt-BR" dirty="0"/>
          </a:p>
        </p:txBody>
      </p:sp>
      <p:sp>
        <p:nvSpPr>
          <p:cNvPr id="16" name="Fluxograma: Disco magnético 15"/>
          <p:cNvSpPr/>
          <p:nvPr/>
        </p:nvSpPr>
        <p:spPr bwMode="auto">
          <a:xfrm>
            <a:off x="377082" y="6212532"/>
            <a:ext cx="1192649" cy="385360"/>
          </a:xfrm>
          <a:prstGeom prst="flowChartMagneticDisk">
            <a:avLst/>
          </a:prstGeom>
          <a:solidFill>
            <a:schemeClr val="bg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RASSDA</a:t>
            </a:r>
            <a:endParaRPr lang="pt-BR" sz="1600" dirty="0">
              <a:solidFill>
                <a:schemeClr val="tx1"/>
              </a:solidFill>
            </a:endParaRPr>
          </a:p>
        </p:txBody>
      </p:sp>
      <p:sp>
        <p:nvSpPr>
          <p:cNvPr id="17" name="Fluxograma: Disco magnético 16"/>
          <p:cNvSpPr/>
          <p:nvPr/>
        </p:nvSpPr>
        <p:spPr bwMode="auto">
          <a:xfrm>
            <a:off x="383922" y="5824990"/>
            <a:ext cx="1192649" cy="385360"/>
          </a:xfrm>
          <a:prstGeom prst="flowChartMagneticDisk">
            <a:avLst/>
          </a:prstGeom>
          <a:gradFill>
            <a:gsLst>
              <a:gs pos="0">
                <a:srgbClr val="00B0F0"/>
              </a:gs>
              <a:gs pos="35000">
                <a:srgbClr val="00B0F0"/>
              </a:gs>
              <a:gs pos="100000">
                <a:schemeClr val="bg1"/>
              </a:gs>
            </a:gsLst>
          </a:gra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VADWND</a:t>
            </a:r>
            <a:endParaRPr lang="pt-BR" dirty="0"/>
          </a:p>
        </p:txBody>
      </p:sp>
      <p:sp>
        <p:nvSpPr>
          <p:cNvPr id="18" name="Fluxograma: Disco magnético 17"/>
          <p:cNvSpPr/>
          <p:nvPr/>
        </p:nvSpPr>
        <p:spPr bwMode="auto">
          <a:xfrm>
            <a:off x="383923" y="5470007"/>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ASCATW</a:t>
            </a:r>
            <a:endParaRPr lang="pt-BR" sz="2400" dirty="0"/>
          </a:p>
        </p:txBody>
      </p:sp>
      <p:sp>
        <p:nvSpPr>
          <p:cNvPr id="19" name="Fluxograma: Disco magnético 18"/>
          <p:cNvSpPr/>
          <p:nvPr/>
        </p:nvSpPr>
        <p:spPr bwMode="auto">
          <a:xfrm>
            <a:off x="377529" y="5093099"/>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GPSIPW</a:t>
            </a:r>
          </a:p>
        </p:txBody>
      </p:sp>
      <p:sp>
        <p:nvSpPr>
          <p:cNvPr id="20" name="Fluxograma: Disco magnético 19"/>
          <p:cNvSpPr/>
          <p:nvPr/>
        </p:nvSpPr>
        <p:spPr bwMode="auto">
          <a:xfrm>
            <a:off x="377529" y="4739741"/>
            <a:ext cx="1192649" cy="385365"/>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GOESND</a:t>
            </a:r>
          </a:p>
        </p:txBody>
      </p:sp>
      <p:sp>
        <p:nvSpPr>
          <p:cNvPr id="21" name="Fluxograma: Disco magnético 20"/>
          <p:cNvSpPr/>
          <p:nvPr/>
        </p:nvSpPr>
        <p:spPr bwMode="auto">
          <a:xfrm>
            <a:off x="363494" y="4359110"/>
            <a:ext cx="1192649" cy="385360"/>
          </a:xfrm>
          <a:prstGeom prst="flowChartMagneticDisk">
            <a:avLst/>
          </a:prstGeom>
          <a:solidFill>
            <a:srgbClr val="FF9999"/>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SFCBOG</a:t>
            </a:r>
            <a:endParaRPr lang="pt-BR" sz="1800" dirty="0"/>
          </a:p>
        </p:txBody>
      </p:sp>
      <p:sp>
        <p:nvSpPr>
          <p:cNvPr id="22" name="Fluxograma: Disco magnético 21"/>
          <p:cNvSpPr/>
          <p:nvPr/>
        </p:nvSpPr>
        <p:spPr bwMode="auto">
          <a:xfrm>
            <a:off x="370748" y="3970918"/>
            <a:ext cx="1192649" cy="385360"/>
          </a:xfrm>
          <a:prstGeom prst="flowChartMagneticDisk">
            <a:avLst/>
          </a:prstGeom>
          <a:solidFill>
            <a:schemeClr val="accent1">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SFCSHP</a:t>
            </a:r>
          </a:p>
        </p:txBody>
      </p:sp>
      <p:sp>
        <p:nvSpPr>
          <p:cNvPr id="23" name="Fluxograma: Disco magnético 22"/>
          <p:cNvSpPr/>
          <p:nvPr/>
        </p:nvSpPr>
        <p:spPr bwMode="auto">
          <a:xfrm>
            <a:off x="378454" y="3609542"/>
            <a:ext cx="1192649" cy="385360"/>
          </a:xfrm>
          <a:prstGeom prst="flowChartMagneticDisk">
            <a:avLst/>
          </a:prstGeom>
          <a:solidFill>
            <a:schemeClr val="bg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ADPSFC</a:t>
            </a:r>
            <a:endParaRPr lang="pt-BR" sz="1600" dirty="0">
              <a:solidFill>
                <a:schemeClr val="tx1"/>
              </a:solidFill>
            </a:endParaRPr>
          </a:p>
        </p:txBody>
      </p:sp>
      <p:sp>
        <p:nvSpPr>
          <p:cNvPr id="24" name="Fluxograma: Disco magnético 23"/>
          <p:cNvSpPr/>
          <p:nvPr/>
        </p:nvSpPr>
        <p:spPr bwMode="auto">
          <a:xfrm>
            <a:off x="378454" y="3243831"/>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PROFLR</a:t>
            </a:r>
            <a:endParaRPr lang="pt-BR" sz="2400" dirty="0"/>
          </a:p>
        </p:txBody>
      </p:sp>
      <p:sp>
        <p:nvSpPr>
          <p:cNvPr id="25" name="Fluxograma: Disco magnético 24"/>
          <p:cNvSpPr/>
          <p:nvPr/>
        </p:nvSpPr>
        <p:spPr bwMode="auto">
          <a:xfrm>
            <a:off x="378453" y="2863690"/>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AIRCFT</a:t>
            </a:r>
          </a:p>
        </p:txBody>
      </p:sp>
      <p:sp>
        <p:nvSpPr>
          <p:cNvPr id="26" name="Fluxograma: Disco magnético 25"/>
          <p:cNvSpPr/>
          <p:nvPr/>
        </p:nvSpPr>
        <p:spPr bwMode="auto">
          <a:xfrm>
            <a:off x="378454" y="2507393"/>
            <a:ext cx="1192649" cy="385365"/>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AIRCAR</a:t>
            </a:r>
          </a:p>
        </p:txBody>
      </p:sp>
      <p:sp>
        <p:nvSpPr>
          <p:cNvPr id="27" name="Fluxograma: Disco magnético 26"/>
          <p:cNvSpPr/>
          <p:nvPr/>
        </p:nvSpPr>
        <p:spPr bwMode="auto">
          <a:xfrm>
            <a:off x="380942" y="2143627"/>
            <a:ext cx="1192649" cy="385360"/>
          </a:xfrm>
          <a:prstGeom prst="flowChartMagneticDisk">
            <a:avLst/>
          </a:prstGeom>
          <a:solidFill>
            <a:srgbClr val="FF9999"/>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ADPUPA</a:t>
            </a:r>
          </a:p>
        </p:txBody>
      </p:sp>
      <p:grpSp>
        <p:nvGrpSpPr>
          <p:cNvPr id="28" name="Grupo 27"/>
          <p:cNvGrpSpPr/>
          <p:nvPr/>
        </p:nvGrpSpPr>
        <p:grpSpPr>
          <a:xfrm>
            <a:off x="31125" y="1768597"/>
            <a:ext cx="1921320" cy="4869870"/>
            <a:chOff x="7517368" y="2057678"/>
            <a:chExt cx="1921320" cy="4869870"/>
          </a:xfrm>
        </p:grpSpPr>
        <p:sp>
          <p:nvSpPr>
            <p:cNvPr id="29" name="Cilindro 28"/>
            <p:cNvSpPr/>
            <p:nvPr/>
          </p:nvSpPr>
          <p:spPr bwMode="auto">
            <a:xfrm>
              <a:off x="7725103" y="2057678"/>
              <a:ext cx="1408445" cy="4869870"/>
            </a:xfrm>
            <a:prstGeom prst="can">
              <a:avLst>
                <a:gd name="adj" fmla="val 21261"/>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30" name="CaixaDeTexto 29"/>
            <p:cNvSpPr txBox="1"/>
            <p:nvPr/>
          </p:nvSpPr>
          <p:spPr>
            <a:xfrm>
              <a:off x="7517368" y="2066145"/>
              <a:ext cx="1921320" cy="307777"/>
            </a:xfrm>
            <a:prstGeom prst="rect">
              <a:avLst/>
            </a:prstGeom>
            <a:noFill/>
          </p:spPr>
          <p:txBody>
            <a:bodyPr wrap="square" rtlCol="0">
              <a:spAutoFit/>
            </a:bodyPr>
            <a:lstStyle/>
            <a:p>
              <a:pPr algn="ctr"/>
              <a:r>
                <a:rPr lang="pt-BR" sz="1400" b="1" dirty="0"/>
                <a:t>BUFR tanque</a:t>
              </a:r>
              <a:r>
                <a:rPr lang="pt-BR" sz="1400" dirty="0"/>
                <a:t>                  </a:t>
              </a:r>
            </a:p>
          </p:txBody>
        </p:sp>
      </p:grpSp>
      <p:grpSp>
        <p:nvGrpSpPr>
          <p:cNvPr id="31" name="Grupo 30"/>
          <p:cNvGrpSpPr/>
          <p:nvPr/>
        </p:nvGrpSpPr>
        <p:grpSpPr>
          <a:xfrm>
            <a:off x="7349713" y="1799286"/>
            <a:ext cx="1921320" cy="4869870"/>
            <a:chOff x="7517368" y="2057678"/>
            <a:chExt cx="1921320" cy="4869870"/>
          </a:xfrm>
        </p:grpSpPr>
        <p:sp>
          <p:nvSpPr>
            <p:cNvPr id="32" name="Cilindro 31"/>
            <p:cNvSpPr/>
            <p:nvPr/>
          </p:nvSpPr>
          <p:spPr bwMode="auto">
            <a:xfrm>
              <a:off x="7725103" y="2057678"/>
              <a:ext cx="1408445" cy="4869870"/>
            </a:xfrm>
            <a:prstGeom prst="can">
              <a:avLst>
                <a:gd name="adj" fmla="val 21261"/>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33" name="CaixaDeTexto 32"/>
            <p:cNvSpPr txBox="1"/>
            <p:nvPr/>
          </p:nvSpPr>
          <p:spPr>
            <a:xfrm>
              <a:off x="7517368" y="2066145"/>
              <a:ext cx="1921320" cy="307777"/>
            </a:xfrm>
            <a:prstGeom prst="rect">
              <a:avLst/>
            </a:prstGeom>
            <a:noFill/>
          </p:spPr>
          <p:txBody>
            <a:bodyPr wrap="square" rtlCol="0">
              <a:spAutoFit/>
            </a:bodyPr>
            <a:lstStyle/>
            <a:p>
              <a:pPr algn="ctr"/>
              <a:r>
                <a:rPr lang="pt-BR" sz="1400" b="1" dirty="0"/>
                <a:t>BUFR tanque</a:t>
              </a:r>
              <a:r>
                <a:rPr lang="pt-BR" sz="1400" dirty="0"/>
                <a:t>                  </a:t>
              </a:r>
            </a:p>
          </p:txBody>
        </p:sp>
      </p:grpSp>
      <p:sp>
        <p:nvSpPr>
          <p:cNvPr id="34" name="Fluxograma: Disco magnético 33"/>
          <p:cNvSpPr/>
          <p:nvPr/>
        </p:nvSpPr>
        <p:spPr bwMode="auto">
          <a:xfrm>
            <a:off x="7663974" y="6217397"/>
            <a:ext cx="1192649" cy="385360"/>
          </a:xfrm>
          <a:prstGeom prst="flowChartMagneticDisk">
            <a:avLst/>
          </a:prstGeom>
          <a:solidFill>
            <a:schemeClr val="bg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RASSDA</a:t>
            </a:r>
            <a:endParaRPr lang="pt-BR" sz="1600" dirty="0">
              <a:solidFill>
                <a:schemeClr val="tx1"/>
              </a:solidFill>
            </a:endParaRPr>
          </a:p>
        </p:txBody>
      </p:sp>
      <p:sp>
        <p:nvSpPr>
          <p:cNvPr id="35" name="Fluxograma: Disco magnético 34"/>
          <p:cNvSpPr/>
          <p:nvPr/>
        </p:nvSpPr>
        <p:spPr bwMode="auto">
          <a:xfrm>
            <a:off x="7670814" y="5829855"/>
            <a:ext cx="1192649" cy="385360"/>
          </a:xfrm>
          <a:prstGeom prst="flowChartMagneticDisk">
            <a:avLst/>
          </a:prstGeom>
          <a:gradFill>
            <a:gsLst>
              <a:gs pos="0">
                <a:srgbClr val="00B0F0"/>
              </a:gs>
              <a:gs pos="35000">
                <a:srgbClr val="00B0F0"/>
              </a:gs>
              <a:gs pos="100000">
                <a:schemeClr val="bg1"/>
              </a:gs>
            </a:gsLst>
          </a:gra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VADWND</a:t>
            </a:r>
            <a:endParaRPr lang="pt-BR" dirty="0"/>
          </a:p>
        </p:txBody>
      </p:sp>
      <p:sp>
        <p:nvSpPr>
          <p:cNvPr id="36" name="Fluxograma: Disco magnético 35"/>
          <p:cNvSpPr/>
          <p:nvPr/>
        </p:nvSpPr>
        <p:spPr bwMode="auto">
          <a:xfrm>
            <a:off x="7670815" y="5474872"/>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ASCATW</a:t>
            </a:r>
            <a:endParaRPr lang="pt-BR" sz="2400" dirty="0"/>
          </a:p>
        </p:txBody>
      </p:sp>
      <p:sp>
        <p:nvSpPr>
          <p:cNvPr id="37" name="Fluxograma: Disco magnético 36"/>
          <p:cNvSpPr/>
          <p:nvPr/>
        </p:nvSpPr>
        <p:spPr bwMode="auto">
          <a:xfrm>
            <a:off x="7664421" y="5097964"/>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GPSIPW</a:t>
            </a:r>
          </a:p>
        </p:txBody>
      </p:sp>
      <p:sp>
        <p:nvSpPr>
          <p:cNvPr id="38" name="Fluxograma: Disco magnético 37"/>
          <p:cNvSpPr/>
          <p:nvPr/>
        </p:nvSpPr>
        <p:spPr bwMode="auto">
          <a:xfrm>
            <a:off x="7664421" y="4744606"/>
            <a:ext cx="1192649" cy="385365"/>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GOESND</a:t>
            </a:r>
          </a:p>
        </p:txBody>
      </p:sp>
      <p:sp>
        <p:nvSpPr>
          <p:cNvPr id="39" name="Fluxograma: Disco magnético 38"/>
          <p:cNvSpPr/>
          <p:nvPr/>
        </p:nvSpPr>
        <p:spPr bwMode="auto">
          <a:xfrm>
            <a:off x="7650386" y="4363975"/>
            <a:ext cx="1192649" cy="385360"/>
          </a:xfrm>
          <a:prstGeom prst="flowChartMagneticDisk">
            <a:avLst/>
          </a:prstGeom>
          <a:solidFill>
            <a:srgbClr val="FF9999"/>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SFCBOG</a:t>
            </a:r>
            <a:endParaRPr lang="pt-BR" sz="1800" dirty="0"/>
          </a:p>
        </p:txBody>
      </p:sp>
      <p:sp>
        <p:nvSpPr>
          <p:cNvPr id="40" name="Fluxograma: Disco magnético 39"/>
          <p:cNvSpPr/>
          <p:nvPr/>
        </p:nvSpPr>
        <p:spPr bwMode="auto">
          <a:xfrm>
            <a:off x="7657640" y="3975783"/>
            <a:ext cx="1192649" cy="385360"/>
          </a:xfrm>
          <a:prstGeom prst="flowChartMagneticDisk">
            <a:avLst/>
          </a:prstGeom>
          <a:solidFill>
            <a:schemeClr val="accent1">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SFCSHP</a:t>
            </a:r>
          </a:p>
        </p:txBody>
      </p:sp>
      <p:sp>
        <p:nvSpPr>
          <p:cNvPr id="41" name="Fluxograma: Disco magnético 40"/>
          <p:cNvSpPr/>
          <p:nvPr/>
        </p:nvSpPr>
        <p:spPr bwMode="auto">
          <a:xfrm>
            <a:off x="7665346" y="3614407"/>
            <a:ext cx="1192649" cy="385360"/>
          </a:xfrm>
          <a:prstGeom prst="flowChartMagneticDisk">
            <a:avLst/>
          </a:prstGeom>
          <a:solidFill>
            <a:schemeClr val="bg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ADPSFC</a:t>
            </a:r>
            <a:endParaRPr lang="pt-BR" sz="1600" dirty="0">
              <a:solidFill>
                <a:schemeClr val="tx1"/>
              </a:solidFill>
            </a:endParaRPr>
          </a:p>
        </p:txBody>
      </p:sp>
      <p:sp>
        <p:nvSpPr>
          <p:cNvPr id="42" name="Fluxograma: Disco magnético 41"/>
          <p:cNvSpPr/>
          <p:nvPr/>
        </p:nvSpPr>
        <p:spPr bwMode="auto">
          <a:xfrm>
            <a:off x="7665346" y="3248696"/>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PROFLR</a:t>
            </a:r>
            <a:endParaRPr lang="pt-BR" sz="2400" dirty="0"/>
          </a:p>
        </p:txBody>
      </p:sp>
      <p:sp>
        <p:nvSpPr>
          <p:cNvPr id="43" name="Fluxograma: Disco magnético 42"/>
          <p:cNvSpPr/>
          <p:nvPr/>
        </p:nvSpPr>
        <p:spPr bwMode="auto">
          <a:xfrm>
            <a:off x="7665345" y="2868555"/>
            <a:ext cx="1192649" cy="379779"/>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AIRCFT</a:t>
            </a:r>
          </a:p>
        </p:txBody>
      </p:sp>
      <p:sp>
        <p:nvSpPr>
          <p:cNvPr id="44" name="Fluxograma: Disco magnético 43"/>
          <p:cNvSpPr/>
          <p:nvPr/>
        </p:nvSpPr>
        <p:spPr bwMode="auto">
          <a:xfrm>
            <a:off x="7665346" y="2512258"/>
            <a:ext cx="1192649" cy="385365"/>
          </a:xfrm>
          <a:prstGeom prst="flowChartMagneticDisk">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AIRCAR</a:t>
            </a:r>
          </a:p>
        </p:txBody>
      </p:sp>
      <p:sp>
        <p:nvSpPr>
          <p:cNvPr id="45" name="Fluxograma: Disco magnético 44"/>
          <p:cNvSpPr/>
          <p:nvPr/>
        </p:nvSpPr>
        <p:spPr bwMode="auto">
          <a:xfrm>
            <a:off x="7667834" y="2148492"/>
            <a:ext cx="1192649" cy="385360"/>
          </a:xfrm>
          <a:prstGeom prst="flowChartMagneticDisk">
            <a:avLst/>
          </a:prstGeom>
          <a:solidFill>
            <a:srgbClr val="FF9999"/>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pt-BR" sz="1600" dirty="0"/>
              <a:t>ADPUPA</a:t>
            </a:r>
          </a:p>
        </p:txBody>
      </p:sp>
      <p:sp>
        <p:nvSpPr>
          <p:cNvPr id="47" name="Seta para baixo 46"/>
          <p:cNvSpPr/>
          <p:nvPr/>
        </p:nvSpPr>
        <p:spPr>
          <a:xfrm rot="16200000">
            <a:off x="1295020" y="5913045"/>
            <a:ext cx="1424199" cy="28188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48" name="CustomShape 33"/>
          <p:cNvSpPr/>
          <p:nvPr/>
        </p:nvSpPr>
        <p:spPr>
          <a:xfrm>
            <a:off x="2363636" y="5571902"/>
            <a:ext cx="4433978" cy="979096"/>
          </a:xfrm>
          <a:prstGeom prst="ellipse">
            <a:avLst/>
          </a:prstGeom>
          <a:gradFill>
            <a:gsLst>
              <a:gs pos="0">
                <a:schemeClr val="accent3">
                  <a:shade val="51000"/>
                  <a:satMod val="130000"/>
                </a:schemeClr>
              </a:gs>
              <a:gs pos="49000">
                <a:schemeClr val="accent3">
                  <a:shade val="93000"/>
                  <a:satMod val="130000"/>
                </a:schemeClr>
              </a:gs>
              <a:gs pos="100000">
                <a:schemeClr val="accent1">
                  <a:lumMod val="60000"/>
                  <a:lumOff val="40000"/>
                </a:schemeClr>
              </a:gs>
            </a:gsLst>
          </a:gradFill>
          <a:ln>
            <a:noFill/>
          </a:ln>
          <a:effectLst>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p:style>
        <p:txBody>
          <a:bodyPr lIns="128160" tIns="64080" rIns="128160" bIns="64080" anchor="ctr"/>
          <a:lstStyle/>
          <a:p>
            <a:pPr algn="ctr">
              <a:lnSpc>
                <a:spcPct val="100000"/>
              </a:lnSpc>
            </a:pPr>
            <a:r>
              <a:rPr lang="en-US" sz="2400" b="1" dirty="0">
                <a:solidFill>
                  <a:srgbClr val="FF3300"/>
                </a:solidFill>
                <a:latin typeface="Calibri"/>
                <a:ea typeface="DejaVu Sans"/>
              </a:rPr>
              <a:t>PAQC: </a:t>
            </a:r>
            <a:r>
              <a:rPr lang="en-US" sz="2400" b="1" dirty="0">
                <a:solidFill>
                  <a:srgbClr val="FF3300"/>
                </a:solidFill>
                <a:latin typeface="Calibri"/>
              </a:rPr>
              <a:t>Quality control Package</a:t>
            </a:r>
            <a:endParaRPr lang="en-US" sz="2400" b="1" dirty="0">
              <a:solidFill>
                <a:srgbClr val="FF3300"/>
              </a:solidFill>
            </a:endParaRPr>
          </a:p>
        </p:txBody>
      </p:sp>
      <p:sp>
        <p:nvSpPr>
          <p:cNvPr id="49" name="Seta para baixo 48"/>
          <p:cNvSpPr/>
          <p:nvPr/>
        </p:nvSpPr>
        <p:spPr>
          <a:xfrm rot="16200000">
            <a:off x="6642326" y="5867612"/>
            <a:ext cx="1397523" cy="30564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pic>
        <p:nvPicPr>
          <p:cNvPr id="5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51822" y="1197749"/>
            <a:ext cx="3674857" cy="14664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3" name="Seta para baixo 52"/>
          <p:cNvSpPr/>
          <p:nvPr/>
        </p:nvSpPr>
        <p:spPr>
          <a:xfrm>
            <a:off x="3940799" y="2688094"/>
            <a:ext cx="1397523" cy="30564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54" name="Seta para baixo 53"/>
          <p:cNvSpPr/>
          <p:nvPr/>
        </p:nvSpPr>
        <p:spPr>
          <a:xfrm>
            <a:off x="3850209" y="5189062"/>
            <a:ext cx="1397523" cy="30564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sp>
        <p:nvSpPr>
          <p:cNvPr id="55" name="CaixaDeTexto 54"/>
          <p:cNvSpPr txBox="1"/>
          <p:nvPr/>
        </p:nvSpPr>
        <p:spPr>
          <a:xfrm>
            <a:off x="68636" y="1035168"/>
            <a:ext cx="1837361" cy="707886"/>
          </a:xfrm>
          <a:prstGeom prst="rect">
            <a:avLst/>
          </a:prstGeom>
          <a:noFill/>
        </p:spPr>
        <p:txBody>
          <a:bodyPr wrap="none" rtlCol="0">
            <a:spAutoFit/>
          </a:bodyPr>
          <a:lstStyle/>
          <a:p>
            <a:pPr algn="ctr"/>
            <a:r>
              <a:rPr lang="en-US" dirty="0"/>
              <a:t>Without</a:t>
            </a:r>
          </a:p>
          <a:p>
            <a:pPr algn="ctr"/>
            <a:r>
              <a:rPr lang="en-US" dirty="0"/>
              <a:t> quality control</a:t>
            </a:r>
          </a:p>
        </p:txBody>
      </p:sp>
      <p:sp>
        <p:nvSpPr>
          <p:cNvPr id="56" name="CaixaDeTexto 55"/>
          <p:cNvSpPr txBox="1"/>
          <p:nvPr/>
        </p:nvSpPr>
        <p:spPr>
          <a:xfrm>
            <a:off x="6786365" y="1010438"/>
            <a:ext cx="2462533" cy="707886"/>
          </a:xfrm>
          <a:prstGeom prst="rect">
            <a:avLst/>
          </a:prstGeom>
          <a:noFill/>
        </p:spPr>
        <p:txBody>
          <a:bodyPr wrap="none" rtlCol="0">
            <a:spAutoFit/>
          </a:bodyPr>
          <a:lstStyle/>
          <a:p>
            <a:pPr algn="ctr"/>
            <a:r>
              <a:rPr lang="pt-BR" dirty="0" err="1"/>
              <a:t>With</a:t>
            </a:r>
            <a:r>
              <a:rPr lang="pt-BR" dirty="0"/>
              <a:t> flags </a:t>
            </a:r>
            <a:r>
              <a:rPr lang="pt-BR" dirty="0" err="1"/>
              <a:t>of</a:t>
            </a:r>
            <a:r>
              <a:rPr lang="pt-BR" dirty="0"/>
              <a:t> </a:t>
            </a:r>
          </a:p>
          <a:p>
            <a:pPr algn="ctr"/>
            <a:r>
              <a:rPr lang="pt-BR" dirty="0" err="1"/>
              <a:t>quality</a:t>
            </a:r>
            <a:r>
              <a:rPr lang="pt-BR" dirty="0"/>
              <a:t> </a:t>
            </a:r>
            <a:r>
              <a:rPr lang="pt-BR" dirty="0" err="1"/>
              <a:t>control</a:t>
            </a:r>
            <a:r>
              <a:rPr lang="pt-BR" dirty="0"/>
              <a:t>  (QC)</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63636" y="3104181"/>
            <a:ext cx="4433978" cy="20320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ixaDeTexto 2">
            <a:extLst>
              <a:ext uri="{FF2B5EF4-FFF2-40B4-BE49-F238E27FC236}">
                <a16:creationId xmlns:a16="http://schemas.microsoft.com/office/drawing/2014/main" xmlns="" id="{44525124-AE99-4877-91F9-2EAB1EB809A0}"/>
              </a:ext>
            </a:extLst>
          </p:cNvPr>
          <p:cNvSpPr txBox="1"/>
          <p:nvPr/>
        </p:nvSpPr>
        <p:spPr>
          <a:xfrm>
            <a:off x="3592173" y="4752564"/>
            <a:ext cx="1992853" cy="400110"/>
          </a:xfrm>
          <a:prstGeom prst="rect">
            <a:avLst/>
          </a:prstGeom>
          <a:noFill/>
        </p:spPr>
        <p:txBody>
          <a:bodyPr wrap="none" rtlCol="0">
            <a:spAutoFit/>
          </a:bodyPr>
          <a:lstStyle/>
          <a:p>
            <a:r>
              <a:rPr lang="en-US" dirty="0"/>
              <a:t>BAM first-guess</a:t>
            </a:r>
          </a:p>
        </p:txBody>
      </p:sp>
    </p:spTree>
    <p:extLst>
      <p:ext uri="{BB962C8B-B14F-4D97-AF65-F5344CB8AC3E}">
        <p14:creationId xmlns:p14="http://schemas.microsoft.com/office/powerpoint/2010/main" xmlns="" val="1418752134"/>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41349" y="158273"/>
            <a:ext cx="8880232" cy="717550"/>
          </a:xfrm>
        </p:spPr>
        <p:txBody>
          <a:bodyPr/>
          <a:lstStyle/>
          <a:p>
            <a:r>
              <a:rPr lang="pt-BR" dirty="0"/>
              <a:t>SMG </a:t>
            </a:r>
            <a:r>
              <a:rPr lang="pt-BR" dirty="0" err="1"/>
              <a:t>operational</a:t>
            </a:r>
            <a:r>
              <a:rPr lang="pt-BR" dirty="0"/>
              <a:t> </a:t>
            </a:r>
            <a:r>
              <a:rPr lang="pt-BR" dirty="0" err="1"/>
              <a:t>version</a:t>
            </a:r>
            <a:r>
              <a:rPr lang="pt-BR" dirty="0"/>
              <a:t> (V2.0.0):</a:t>
            </a:r>
            <a:br>
              <a:rPr lang="pt-BR" dirty="0"/>
            </a:br>
            <a:r>
              <a:rPr lang="pt-BR" dirty="0"/>
              <a:t> </a:t>
            </a:r>
            <a:r>
              <a:rPr lang="pt-BR" dirty="0" err="1"/>
              <a:t>assimilated</a:t>
            </a:r>
            <a:r>
              <a:rPr lang="pt-BR" dirty="0"/>
              <a:t> data overview</a:t>
            </a:r>
          </a:p>
        </p:txBody>
      </p:sp>
      <p:pic>
        <p:nvPicPr>
          <p:cNvPr id="7" name="Imagem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406222"/>
            <a:ext cx="5784574" cy="2361050"/>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634" y="4489850"/>
            <a:ext cx="5801967" cy="2368150"/>
          </a:xfrm>
          <a:prstGeom prst="rect">
            <a:avLst/>
          </a:prstGeom>
        </p:spPr>
      </p:pic>
      <p:pic>
        <p:nvPicPr>
          <p:cNvPr id="12" name="Imagem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056614" y="4489850"/>
            <a:ext cx="5749128" cy="2346583"/>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46801" y="4536019"/>
            <a:ext cx="5575737" cy="2275811"/>
          </a:xfrm>
          <a:prstGeom prst="rect">
            <a:avLst/>
          </a:prstGeom>
        </p:spPr>
      </p:pic>
      <p:sp>
        <p:nvSpPr>
          <p:cNvPr id="14" name="CaixaDeTexto 13"/>
          <p:cNvSpPr txBox="1"/>
          <p:nvPr/>
        </p:nvSpPr>
        <p:spPr>
          <a:xfrm>
            <a:off x="298174" y="1006112"/>
            <a:ext cx="3607078" cy="400110"/>
          </a:xfrm>
          <a:prstGeom prst="rect">
            <a:avLst/>
          </a:prstGeom>
          <a:noFill/>
        </p:spPr>
        <p:txBody>
          <a:bodyPr wrap="none" rtlCol="0">
            <a:spAutoFit/>
          </a:bodyPr>
          <a:lstStyle/>
          <a:p>
            <a:r>
              <a:rPr lang="pt-BR" dirty="0" err="1"/>
              <a:t>Conventional</a:t>
            </a:r>
            <a:r>
              <a:rPr lang="pt-BR" dirty="0"/>
              <a:t> data </a:t>
            </a:r>
            <a:r>
              <a:rPr lang="pt-BR" dirty="0" err="1"/>
              <a:t>assimilated</a:t>
            </a:r>
            <a:endParaRPr lang="pt-BR" dirty="0"/>
          </a:p>
        </p:txBody>
      </p:sp>
      <p:grpSp>
        <p:nvGrpSpPr>
          <p:cNvPr id="24" name="Grupo 23"/>
          <p:cNvGrpSpPr/>
          <p:nvPr/>
        </p:nvGrpSpPr>
        <p:grpSpPr>
          <a:xfrm>
            <a:off x="6100141" y="1421288"/>
            <a:ext cx="5869056" cy="2395533"/>
            <a:chOff x="-6525037" y="1421288"/>
            <a:chExt cx="5869056" cy="2395533"/>
          </a:xfrm>
        </p:grpSpPr>
        <p:pic>
          <p:nvPicPr>
            <p:cNvPr id="6" name="Imagem 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25037" y="1421288"/>
              <a:ext cx="5869056" cy="2395533"/>
            </a:xfrm>
            <a:prstGeom prst="rect">
              <a:avLst/>
            </a:prstGeom>
          </p:spPr>
        </p:pic>
        <p:sp>
          <p:nvSpPr>
            <p:cNvPr id="16" name="CaixaDeTexto 15"/>
            <p:cNvSpPr txBox="1"/>
            <p:nvPr/>
          </p:nvSpPr>
          <p:spPr>
            <a:xfrm>
              <a:off x="-5966145" y="3199637"/>
              <a:ext cx="1853392" cy="400110"/>
            </a:xfrm>
            <a:prstGeom prst="rect">
              <a:avLst/>
            </a:prstGeom>
            <a:noFill/>
          </p:spPr>
          <p:txBody>
            <a:bodyPr wrap="none" rtlCol="0">
              <a:spAutoFit/>
            </a:bodyPr>
            <a:lstStyle/>
            <a:p>
              <a:r>
                <a:rPr lang="pt-BR" dirty="0" err="1"/>
                <a:t>Ship</a:t>
              </a:r>
              <a:r>
                <a:rPr lang="pt-BR" dirty="0"/>
                <a:t> </a:t>
              </a:r>
              <a:r>
                <a:rPr lang="pt-BR" dirty="0" err="1"/>
                <a:t>and</a:t>
              </a:r>
              <a:r>
                <a:rPr lang="pt-BR" dirty="0"/>
                <a:t> </a:t>
              </a:r>
              <a:r>
                <a:rPr lang="pt-BR" dirty="0" err="1"/>
                <a:t>Buoy</a:t>
              </a:r>
              <a:endParaRPr lang="pt-BR" dirty="0"/>
            </a:p>
          </p:txBody>
        </p:sp>
      </p:grpSp>
      <p:sp>
        <p:nvSpPr>
          <p:cNvPr id="17" name="CaixaDeTexto 16"/>
          <p:cNvSpPr txBox="1"/>
          <p:nvPr/>
        </p:nvSpPr>
        <p:spPr>
          <a:xfrm>
            <a:off x="633574" y="3159118"/>
            <a:ext cx="1811714" cy="400110"/>
          </a:xfrm>
          <a:prstGeom prst="rect">
            <a:avLst/>
          </a:prstGeom>
          <a:noFill/>
        </p:spPr>
        <p:txBody>
          <a:bodyPr wrap="none" rtlCol="0">
            <a:spAutoFit/>
          </a:bodyPr>
          <a:lstStyle/>
          <a:p>
            <a:r>
              <a:rPr lang="pt-BR" dirty="0"/>
              <a:t>Radiossondas</a:t>
            </a:r>
          </a:p>
        </p:txBody>
      </p:sp>
      <p:sp>
        <p:nvSpPr>
          <p:cNvPr id="18" name="CaixaDeTexto 17"/>
          <p:cNvSpPr txBox="1"/>
          <p:nvPr/>
        </p:nvSpPr>
        <p:spPr>
          <a:xfrm>
            <a:off x="280689" y="6241967"/>
            <a:ext cx="2517484" cy="400110"/>
          </a:xfrm>
          <a:prstGeom prst="rect">
            <a:avLst/>
          </a:prstGeom>
          <a:noFill/>
        </p:spPr>
        <p:txBody>
          <a:bodyPr wrap="none" rtlCol="0">
            <a:spAutoFit/>
          </a:bodyPr>
          <a:lstStyle/>
          <a:p>
            <a:r>
              <a:rPr lang="pt-BR" dirty="0"/>
              <a:t>Sensores em Aviões</a:t>
            </a:r>
          </a:p>
        </p:txBody>
      </p:sp>
      <p:sp>
        <p:nvSpPr>
          <p:cNvPr id="19" name="CaixaDeTexto 18"/>
          <p:cNvSpPr txBox="1"/>
          <p:nvPr/>
        </p:nvSpPr>
        <p:spPr>
          <a:xfrm>
            <a:off x="3571572" y="6241967"/>
            <a:ext cx="1851789" cy="400110"/>
          </a:xfrm>
          <a:prstGeom prst="rect">
            <a:avLst/>
          </a:prstGeom>
          <a:noFill/>
        </p:spPr>
        <p:txBody>
          <a:bodyPr wrap="none" rtlCol="0">
            <a:spAutoFit/>
          </a:bodyPr>
          <a:lstStyle/>
          <a:p>
            <a:r>
              <a:rPr lang="pt-BR" dirty="0"/>
              <a:t>Estações GPS</a:t>
            </a:r>
          </a:p>
        </p:txBody>
      </p:sp>
      <p:sp>
        <p:nvSpPr>
          <p:cNvPr id="20" name="CaixaDeTexto 19"/>
          <p:cNvSpPr txBox="1"/>
          <p:nvPr/>
        </p:nvSpPr>
        <p:spPr>
          <a:xfrm>
            <a:off x="6768005" y="6222282"/>
            <a:ext cx="1752403" cy="400110"/>
          </a:xfrm>
          <a:prstGeom prst="rect">
            <a:avLst/>
          </a:prstGeom>
          <a:noFill/>
        </p:spPr>
        <p:txBody>
          <a:bodyPr wrap="none" rtlCol="0">
            <a:spAutoFit/>
          </a:bodyPr>
          <a:lstStyle/>
          <a:p>
            <a:r>
              <a:rPr lang="pt-BR" dirty="0"/>
              <a:t>Wind </a:t>
            </a:r>
            <a:r>
              <a:rPr lang="pt-BR" dirty="0" err="1"/>
              <a:t>profilers</a:t>
            </a:r>
            <a:endParaRPr lang="pt-BR" dirty="0"/>
          </a:p>
        </p:txBody>
      </p:sp>
      <p:pic>
        <p:nvPicPr>
          <p:cNvPr id="21" name="Imagem 2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579652" y="5879334"/>
            <a:ext cx="1286054" cy="342948"/>
          </a:xfrm>
          <a:prstGeom prst="rect">
            <a:avLst/>
          </a:prstGeom>
        </p:spPr>
      </p:pic>
      <p:pic>
        <p:nvPicPr>
          <p:cNvPr id="25" name="Imagem 2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001578" y="1465188"/>
            <a:ext cx="3274944" cy="2729120"/>
          </a:xfrm>
          <a:prstGeom prst="rect">
            <a:avLst/>
          </a:prstGeom>
        </p:spPr>
      </p:pic>
      <p:sp>
        <p:nvSpPr>
          <p:cNvPr id="26" name="CaixaDeTexto 25"/>
          <p:cNvSpPr txBox="1"/>
          <p:nvPr/>
        </p:nvSpPr>
        <p:spPr>
          <a:xfrm>
            <a:off x="3407653" y="3140958"/>
            <a:ext cx="2634054" cy="400110"/>
          </a:xfrm>
          <a:prstGeom prst="rect">
            <a:avLst/>
          </a:prstGeom>
          <a:noFill/>
        </p:spPr>
        <p:txBody>
          <a:bodyPr wrap="none" rtlCol="0">
            <a:spAutoFit/>
          </a:bodyPr>
          <a:lstStyle/>
          <a:p>
            <a:r>
              <a:rPr lang="pt-BR" dirty="0"/>
              <a:t>Estações a superfície</a:t>
            </a:r>
          </a:p>
        </p:txBody>
      </p:sp>
      <p:sp>
        <p:nvSpPr>
          <p:cNvPr id="4" name="Espaço Reservado para Conteúdo 3">
            <a:extLst>
              <a:ext uri="{FF2B5EF4-FFF2-40B4-BE49-F238E27FC236}">
                <a16:creationId xmlns:a16="http://schemas.microsoft.com/office/drawing/2014/main" xmlns="" id="{A0D5819E-F750-4B2D-8016-2C4C2296BC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xmlns="" val="3730179447"/>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62104" y="196913"/>
            <a:ext cx="7024321" cy="717550"/>
          </a:xfrm>
        </p:spPr>
        <p:txBody>
          <a:bodyPr/>
          <a:lstStyle/>
          <a:p>
            <a:r>
              <a:rPr lang="pt-BR" dirty="0"/>
              <a:t>SMG system </a:t>
            </a:r>
            <a:r>
              <a:rPr lang="pt-BR" dirty="0" err="1"/>
              <a:t>evolution</a:t>
            </a:r>
            <a:r>
              <a:rPr lang="pt-BR" dirty="0"/>
              <a:t>: V1.0.0 Vs. V2.0.0</a:t>
            </a:r>
          </a:p>
        </p:txBody>
      </p:sp>
      <p:pic>
        <p:nvPicPr>
          <p:cNvPr id="8" name="Imagem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071" y="1073424"/>
            <a:ext cx="4495801" cy="4552122"/>
          </a:xfrm>
          <a:prstGeom prst="rect">
            <a:avLst/>
          </a:prstGeom>
        </p:spPr>
      </p:pic>
      <p:pic>
        <p:nvPicPr>
          <p:cNvPr id="15" name="Imagem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52731" y="2385376"/>
            <a:ext cx="4512366" cy="4055165"/>
          </a:xfrm>
          <a:prstGeom prst="rect">
            <a:avLst/>
          </a:prstGeom>
        </p:spPr>
      </p:pic>
      <p:sp>
        <p:nvSpPr>
          <p:cNvPr id="18" name="CaixaDeTexto 17"/>
          <p:cNvSpPr txBox="1"/>
          <p:nvPr/>
        </p:nvSpPr>
        <p:spPr>
          <a:xfrm>
            <a:off x="1298972" y="911854"/>
            <a:ext cx="1811714" cy="400110"/>
          </a:xfrm>
          <a:prstGeom prst="rect">
            <a:avLst/>
          </a:prstGeom>
          <a:noFill/>
        </p:spPr>
        <p:txBody>
          <a:bodyPr wrap="none" rtlCol="0">
            <a:spAutoFit/>
          </a:bodyPr>
          <a:lstStyle/>
          <a:p>
            <a:r>
              <a:rPr lang="pt-BR" dirty="0" err="1"/>
              <a:t>Radiossondes</a:t>
            </a:r>
            <a:endParaRPr lang="pt-BR" dirty="0"/>
          </a:p>
        </p:txBody>
      </p:sp>
      <p:grpSp>
        <p:nvGrpSpPr>
          <p:cNvPr id="22" name="Grupo 21"/>
          <p:cNvGrpSpPr/>
          <p:nvPr/>
        </p:nvGrpSpPr>
        <p:grpSpPr>
          <a:xfrm>
            <a:off x="-43072" y="3128889"/>
            <a:ext cx="4495801" cy="3729111"/>
            <a:chOff x="-43072" y="3128889"/>
            <a:chExt cx="4495801" cy="3729111"/>
          </a:xfrm>
        </p:grpSpPr>
        <p:pic>
          <p:nvPicPr>
            <p:cNvPr id="17" name="Imagem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072" y="3128889"/>
              <a:ext cx="4495801" cy="3729111"/>
            </a:xfrm>
            <a:prstGeom prst="rect">
              <a:avLst/>
            </a:prstGeom>
          </p:spPr>
        </p:pic>
        <p:sp>
          <p:nvSpPr>
            <p:cNvPr id="19" name="CaixaDeTexto 18"/>
            <p:cNvSpPr txBox="1"/>
            <p:nvPr/>
          </p:nvSpPr>
          <p:spPr>
            <a:xfrm>
              <a:off x="946087" y="3578280"/>
              <a:ext cx="2007281" cy="400110"/>
            </a:xfrm>
            <a:prstGeom prst="rect">
              <a:avLst/>
            </a:prstGeom>
            <a:noFill/>
          </p:spPr>
          <p:txBody>
            <a:bodyPr wrap="none" rtlCol="0">
              <a:spAutoFit/>
            </a:bodyPr>
            <a:lstStyle/>
            <a:p>
              <a:r>
                <a:rPr lang="pt-BR" dirty="0" err="1"/>
                <a:t>Aircraft</a:t>
              </a:r>
              <a:r>
                <a:rPr lang="pt-BR" dirty="0"/>
                <a:t> </a:t>
              </a:r>
              <a:r>
                <a:rPr lang="pt-BR" dirty="0" err="1"/>
                <a:t>Sensors</a:t>
              </a:r>
              <a:endParaRPr lang="pt-BR" dirty="0"/>
            </a:p>
          </p:txBody>
        </p:sp>
      </p:grpSp>
      <p:sp>
        <p:nvSpPr>
          <p:cNvPr id="20" name="CaixaDeTexto 19"/>
          <p:cNvSpPr txBox="1"/>
          <p:nvPr/>
        </p:nvSpPr>
        <p:spPr>
          <a:xfrm>
            <a:off x="5280481" y="1650088"/>
            <a:ext cx="3180679" cy="837217"/>
          </a:xfrm>
          <a:prstGeom prst="rect">
            <a:avLst/>
          </a:prstGeom>
          <a:noFill/>
        </p:spPr>
        <p:txBody>
          <a:bodyPr wrap="none" rtlCol="0">
            <a:spAutoFit/>
          </a:bodyPr>
          <a:lstStyle/>
          <a:p>
            <a:pPr algn="ctr">
              <a:lnSpc>
                <a:spcPct val="150000"/>
              </a:lnSpc>
            </a:pPr>
            <a:r>
              <a:rPr lang="pt-BR" dirty="0"/>
              <a:t>     Surface </a:t>
            </a:r>
            <a:r>
              <a:rPr lang="pt-BR" dirty="0" err="1"/>
              <a:t>Stations</a:t>
            </a:r>
            <a:endParaRPr lang="pt-BR" sz="1400" b="1" dirty="0"/>
          </a:p>
          <a:p>
            <a:pPr>
              <a:lnSpc>
                <a:spcPct val="150000"/>
              </a:lnSpc>
            </a:pPr>
            <a:r>
              <a:rPr lang="pt-BR" sz="1400" b="1" dirty="0"/>
              <a:t>SMG V1.0.0                     SMG V2.0.0</a:t>
            </a:r>
            <a:endParaRPr lang="pt-BR" b="1" dirty="0"/>
          </a:p>
        </p:txBody>
      </p:sp>
      <p:grpSp>
        <p:nvGrpSpPr>
          <p:cNvPr id="23" name="Grupo 22"/>
          <p:cNvGrpSpPr/>
          <p:nvPr/>
        </p:nvGrpSpPr>
        <p:grpSpPr>
          <a:xfrm>
            <a:off x="4452729" y="3067904"/>
            <a:ext cx="4492487" cy="3790095"/>
            <a:chOff x="4452729" y="3067904"/>
            <a:chExt cx="4492487" cy="3790095"/>
          </a:xfrm>
        </p:grpSpPr>
        <p:pic>
          <p:nvPicPr>
            <p:cNvPr id="16" name="Imagem 1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452729" y="3067904"/>
              <a:ext cx="4492487" cy="3790095"/>
            </a:xfrm>
            <a:prstGeom prst="rect">
              <a:avLst/>
            </a:prstGeom>
          </p:spPr>
        </p:pic>
        <p:sp>
          <p:nvSpPr>
            <p:cNvPr id="21" name="CaixaDeTexto 20"/>
            <p:cNvSpPr txBox="1"/>
            <p:nvPr/>
          </p:nvSpPr>
          <p:spPr>
            <a:xfrm>
              <a:off x="5006364" y="3594270"/>
              <a:ext cx="2993127" cy="400110"/>
            </a:xfrm>
            <a:prstGeom prst="rect">
              <a:avLst/>
            </a:prstGeom>
            <a:noFill/>
          </p:spPr>
          <p:txBody>
            <a:bodyPr wrap="none" rtlCol="0">
              <a:spAutoFit/>
            </a:bodyPr>
            <a:lstStyle/>
            <a:p>
              <a:r>
                <a:rPr lang="pt-BR" dirty="0" err="1"/>
                <a:t>Ship</a:t>
              </a:r>
              <a:r>
                <a:rPr lang="pt-BR" dirty="0"/>
                <a:t> </a:t>
              </a:r>
              <a:r>
                <a:rPr lang="pt-BR" dirty="0" err="1"/>
                <a:t>and</a:t>
              </a:r>
              <a:r>
                <a:rPr lang="pt-BR" dirty="0"/>
                <a:t> </a:t>
              </a:r>
              <a:r>
                <a:rPr lang="pt-BR" dirty="0" err="1"/>
                <a:t>Buoys</a:t>
              </a:r>
              <a:r>
                <a:rPr lang="pt-BR" dirty="0"/>
                <a:t> </a:t>
              </a:r>
              <a:r>
                <a:rPr lang="pt-BR" dirty="0" err="1"/>
                <a:t>Sensors</a:t>
              </a:r>
              <a:endParaRPr lang="pt-BR" dirty="0"/>
            </a:p>
          </p:txBody>
        </p:sp>
      </p:grpSp>
    </p:spTree>
    <p:extLst>
      <p:ext uri="{BB962C8B-B14F-4D97-AF65-F5344CB8AC3E}">
        <p14:creationId xmlns:p14="http://schemas.microsoft.com/office/powerpoint/2010/main" xmlns="" val="200188917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09563" y="857656"/>
            <a:ext cx="8524875" cy="34795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176315"/>
            <a:ext cx="5741201" cy="26816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90262" y="4176315"/>
            <a:ext cx="5741202" cy="26816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195637" y="4131269"/>
            <a:ext cx="5948363" cy="2771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ítulo 1">
            <a:extLst>
              <a:ext uri="{FF2B5EF4-FFF2-40B4-BE49-F238E27FC236}">
                <a16:creationId xmlns:a16="http://schemas.microsoft.com/office/drawing/2014/main" xmlns="" id="{FCCD8E0B-3095-674E-ADCD-ABD512CFAC83}"/>
              </a:ext>
            </a:extLst>
          </p:cNvPr>
          <p:cNvSpPr>
            <a:spLocks noGrp="1"/>
          </p:cNvSpPr>
          <p:nvPr>
            <p:ph type="title"/>
          </p:nvPr>
        </p:nvSpPr>
        <p:spPr>
          <a:xfrm>
            <a:off x="2870600" y="140106"/>
            <a:ext cx="8880232" cy="717550"/>
          </a:xfrm>
        </p:spPr>
        <p:txBody>
          <a:bodyPr/>
          <a:lstStyle/>
          <a:p>
            <a:r>
              <a:rPr lang="pt-BR" dirty="0"/>
              <a:t>SMG </a:t>
            </a:r>
            <a:r>
              <a:rPr lang="pt-BR" dirty="0" err="1"/>
              <a:t>operational</a:t>
            </a:r>
            <a:r>
              <a:rPr lang="pt-BR" dirty="0"/>
              <a:t> </a:t>
            </a:r>
            <a:r>
              <a:rPr lang="pt-BR" dirty="0" err="1"/>
              <a:t>version</a:t>
            </a:r>
            <a:r>
              <a:rPr lang="pt-BR" dirty="0"/>
              <a:t> (V2.0.0):</a:t>
            </a:r>
            <a:br>
              <a:rPr lang="pt-BR" dirty="0"/>
            </a:br>
            <a:r>
              <a:rPr lang="pt-BR" dirty="0"/>
              <a:t> </a:t>
            </a:r>
            <a:r>
              <a:rPr lang="pt-BR" dirty="0" err="1"/>
              <a:t>satellite</a:t>
            </a:r>
            <a:r>
              <a:rPr lang="pt-BR" dirty="0"/>
              <a:t> </a:t>
            </a:r>
            <a:r>
              <a:rPr lang="pt-BR" dirty="0" err="1"/>
              <a:t>wind</a:t>
            </a:r>
            <a:r>
              <a:rPr lang="pt-BR" dirty="0"/>
              <a:t> data</a:t>
            </a:r>
          </a:p>
        </p:txBody>
      </p:sp>
    </p:spTree>
    <p:extLst>
      <p:ext uri="{BB962C8B-B14F-4D97-AF65-F5344CB8AC3E}">
        <p14:creationId xmlns:p14="http://schemas.microsoft.com/office/powerpoint/2010/main" xmlns="" val="251601115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600" y="4228763"/>
            <a:ext cx="8825948" cy="24303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600" y="1486193"/>
            <a:ext cx="4091150" cy="20172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48148" y="1106049"/>
            <a:ext cx="5795852" cy="56700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ítulo 1">
            <a:extLst>
              <a:ext uri="{FF2B5EF4-FFF2-40B4-BE49-F238E27FC236}">
                <a16:creationId xmlns:a16="http://schemas.microsoft.com/office/drawing/2014/main" xmlns="" id="{7EFF09C2-F38C-0444-AA64-F16D79D8D6C9}"/>
              </a:ext>
            </a:extLst>
          </p:cNvPr>
          <p:cNvSpPr>
            <a:spLocks noGrp="1"/>
          </p:cNvSpPr>
          <p:nvPr>
            <p:ph type="title"/>
          </p:nvPr>
        </p:nvSpPr>
        <p:spPr>
          <a:xfrm>
            <a:off x="2756095" y="182304"/>
            <a:ext cx="8880232" cy="717550"/>
          </a:xfrm>
        </p:spPr>
        <p:txBody>
          <a:bodyPr/>
          <a:lstStyle/>
          <a:p>
            <a:r>
              <a:rPr lang="pt-BR" dirty="0"/>
              <a:t>SMG </a:t>
            </a:r>
            <a:r>
              <a:rPr lang="pt-BR" dirty="0" err="1"/>
              <a:t>operational</a:t>
            </a:r>
            <a:r>
              <a:rPr lang="pt-BR" dirty="0"/>
              <a:t> </a:t>
            </a:r>
            <a:r>
              <a:rPr lang="pt-BR" dirty="0" err="1"/>
              <a:t>version</a:t>
            </a:r>
            <a:r>
              <a:rPr lang="pt-BR" dirty="0"/>
              <a:t> (V2.0.0): </a:t>
            </a:r>
            <a:br>
              <a:rPr lang="pt-BR" dirty="0"/>
            </a:br>
            <a:r>
              <a:rPr lang="pt-BR" dirty="0"/>
              <a:t>GNSS radio </a:t>
            </a:r>
            <a:r>
              <a:rPr lang="pt-BR" dirty="0" err="1"/>
              <a:t>occultation</a:t>
            </a:r>
            <a:r>
              <a:rPr lang="pt-BR" dirty="0"/>
              <a:t> data</a:t>
            </a:r>
          </a:p>
        </p:txBody>
      </p:sp>
    </p:spTree>
    <p:extLst>
      <p:ext uri="{BB962C8B-B14F-4D97-AF65-F5344CB8AC3E}">
        <p14:creationId xmlns:p14="http://schemas.microsoft.com/office/powerpoint/2010/main" xmlns="" val="71284613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41436"/>
            <a:ext cx="7655045" cy="5664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2929" y="3034087"/>
            <a:ext cx="4440999" cy="3823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ítulo 1">
            <a:extLst>
              <a:ext uri="{FF2B5EF4-FFF2-40B4-BE49-F238E27FC236}">
                <a16:creationId xmlns:a16="http://schemas.microsoft.com/office/drawing/2014/main" xmlns="" id="{2B47FC04-374A-3B40-AF24-CD0FFCAD446C}"/>
              </a:ext>
            </a:extLst>
          </p:cNvPr>
          <p:cNvSpPr>
            <a:spLocks noGrp="1"/>
          </p:cNvSpPr>
          <p:nvPr>
            <p:ph type="title"/>
          </p:nvPr>
        </p:nvSpPr>
        <p:spPr>
          <a:xfrm>
            <a:off x="2770162" y="152077"/>
            <a:ext cx="8880232" cy="717550"/>
          </a:xfrm>
        </p:spPr>
        <p:txBody>
          <a:bodyPr/>
          <a:lstStyle/>
          <a:p>
            <a:r>
              <a:rPr lang="pt-BR" dirty="0"/>
              <a:t>SMG </a:t>
            </a:r>
            <a:r>
              <a:rPr lang="pt-BR" dirty="0" err="1"/>
              <a:t>operational</a:t>
            </a:r>
            <a:r>
              <a:rPr lang="pt-BR" dirty="0"/>
              <a:t> </a:t>
            </a:r>
            <a:r>
              <a:rPr lang="pt-BR" dirty="0" err="1"/>
              <a:t>version</a:t>
            </a:r>
            <a:r>
              <a:rPr lang="pt-BR" dirty="0"/>
              <a:t> (V2.0.0): </a:t>
            </a:r>
            <a:br>
              <a:rPr lang="pt-BR" dirty="0"/>
            </a:br>
            <a:r>
              <a:rPr lang="pt-BR" dirty="0" err="1"/>
              <a:t>radiance</a:t>
            </a:r>
            <a:r>
              <a:rPr lang="pt-BR" dirty="0"/>
              <a:t> data</a:t>
            </a:r>
          </a:p>
        </p:txBody>
      </p:sp>
    </p:spTree>
    <p:extLst>
      <p:ext uri="{BB962C8B-B14F-4D97-AF65-F5344CB8AC3E}">
        <p14:creationId xmlns:p14="http://schemas.microsoft.com/office/powerpoint/2010/main" xmlns="" val="93306007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25514" y="208628"/>
            <a:ext cx="6199686" cy="717550"/>
          </a:xfrm>
        </p:spPr>
        <p:txBody>
          <a:bodyPr/>
          <a:lstStyle/>
          <a:p>
            <a:r>
              <a:rPr lang="en-US" dirty="0"/>
              <a:t>Future plans to increase data base used</a:t>
            </a:r>
            <a:endParaRPr lang="pt-BR" dirty="0"/>
          </a:p>
        </p:txBody>
      </p:sp>
      <p:sp>
        <p:nvSpPr>
          <p:cNvPr id="3" name="Marcador de Posição de Conteúdo 2"/>
          <p:cNvSpPr>
            <a:spLocks noGrp="1"/>
          </p:cNvSpPr>
          <p:nvPr>
            <p:ph idx="1"/>
          </p:nvPr>
        </p:nvSpPr>
        <p:spPr>
          <a:xfrm>
            <a:off x="118800" y="982449"/>
            <a:ext cx="8906400" cy="4893102"/>
          </a:xfrm>
        </p:spPr>
        <p:txBody>
          <a:bodyPr/>
          <a:lstStyle/>
          <a:p>
            <a:r>
              <a:rPr lang="pt-BR" dirty="0" err="1"/>
              <a:t>Observation</a:t>
            </a:r>
            <a:r>
              <a:rPr lang="pt-BR" dirty="0"/>
              <a:t> systems to be included in </a:t>
            </a:r>
            <a:r>
              <a:rPr lang="pt-BR" dirty="0" err="1"/>
              <a:t>the</a:t>
            </a:r>
            <a:r>
              <a:rPr lang="pt-BR" dirty="0"/>
              <a:t> </a:t>
            </a:r>
            <a:r>
              <a:rPr lang="pt-BR" dirty="0" err="1"/>
              <a:t>operations</a:t>
            </a:r>
            <a:r>
              <a:rPr lang="pt-BR" dirty="0"/>
              <a:t> at CPTEC:</a:t>
            </a:r>
          </a:p>
          <a:p>
            <a:pPr lvl="1"/>
            <a:r>
              <a:rPr lang="pt-BR" dirty="0"/>
              <a:t>Conventional data: </a:t>
            </a:r>
          </a:p>
          <a:p>
            <a:pPr lvl="2"/>
            <a:r>
              <a:rPr lang="pt-BR" dirty="0"/>
              <a:t>IPW from GNSS receivers in ground-based;</a:t>
            </a:r>
          </a:p>
          <a:p>
            <a:pPr lvl="2"/>
            <a:r>
              <a:rPr lang="pt-BR" dirty="0"/>
              <a:t>Inclusion of data from regional data network over Brazilian territory;</a:t>
            </a:r>
          </a:p>
          <a:p>
            <a:pPr lvl="1"/>
            <a:r>
              <a:rPr lang="pt-BR" dirty="0" err="1"/>
              <a:t>Radiances</a:t>
            </a:r>
            <a:r>
              <a:rPr lang="pt-BR" dirty="0"/>
              <a:t>: IR </a:t>
            </a:r>
            <a:r>
              <a:rPr lang="pt-BR" dirty="0" err="1"/>
              <a:t>sensors</a:t>
            </a:r>
            <a:r>
              <a:rPr lang="pt-BR" dirty="0"/>
              <a:t> (IASI, CRIS </a:t>
            </a:r>
            <a:r>
              <a:rPr lang="pt-BR" dirty="0" err="1"/>
              <a:t>and</a:t>
            </a:r>
            <a:r>
              <a:rPr lang="pt-BR" dirty="0"/>
              <a:t> </a:t>
            </a:r>
            <a:r>
              <a:rPr lang="pt-BR" dirty="0" err="1"/>
              <a:t>other</a:t>
            </a:r>
            <a:r>
              <a:rPr lang="pt-BR" dirty="0"/>
              <a:t>);</a:t>
            </a:r>
          </a:p>
          <a:p>
            <a:pPr lvl="1"/>
            <a:r>
              <a:rPr lang="pt-BR" dirty="0"/>
              <a:t>Satellite wind data (AMV): data from GOES R over the South America;</a:t>
            </a:r>
          </a:p>
          <a:p>
            <a:pPr lvl="1"/>
            <a:r>
              <a:rPr lang="pt-BR" dirty="0"/>
              <a:t>Radio occultation data: COSMIC-2 in special COSMIC-2B over the Amazion region;</a:t>
            </a:r>
          </a:p>
          <a:p>
            <a:r>
              <a:rPr lang="pt-BR" dirty="0"/>
              <a:t>Collaborations:</a:t>
            </a:r>
          </a:p>
          <a:p>
            <a:pPr lvl="1"/>
            <a:r>
              <a:rPr lang="pt-BR" dirty="0"/>
              <a:t>ECMWF </a:t>
            </a:r>
            <a:r>
              <a:rPr lang="pt-BR" dirty="0" err="1"/>
              <a:t>collaboration</a:t>
            </a:r>
            <a:r>
              <a:rPr lang="pt-BR" dirty="0"/>
              <a:t> in </a:t>
            </a:r>
            <a:r>
              <a:rPr lang="pt-BR" dirty="0" err="1"/>
              <a:t>the</a:t>
            </a:r>
            <a:r>
              <a:rPr lang="pt-BR" dirty="0"/>
              <a:t> </a:t>
            </a:r>
            <a:r>
              <a:rPr lang="pt-BR" dirty="0" err="1"/>
              <a:t>following</a:t>
            </a:r>
            <a:r>
              <a:rPr lang="pt-BR" dirty="0"/>
              <a:t> </a:t>
            </a:r>
            <a:r>
              <a:rPr lang="pt-BR" dirty="0" err="1"/>
              <a:t>topics</a:t>
            </a:r>
            <a:r>
              <a:rPr lang="pt-BR" dirty="0"/>
              <a:t>:</a:t>
            </a:r>
          </a:p>
          <a:p>
            <a:pPr lvl="2"/>
            <a:r>
              <a:rPr lang="pt-BR" dirty="0"/>
              <a:t>Exchange </a:t>
            </a:r>
            <a:r>
              <a:rPr lang="pt-BR" dirty="0" err="1"/>
              <a:t>of</a:t>
            </a:r>
            <a:r>
              <a:rPr lang="pt-BR" dirty="0"/>
              <a:t> </a:t>
            </a:r>
            <a:r>
              <a:rPr lang="pt-BR" dirty="0" err="1"/>
              <a:t>observations</a:t>
            </a:r>
            <a:r>
              <a:rPr lang="pt-BR" dirty="0"/>
              <a:t> from regional data network;</a:t>
            </a:r>
          </a:p>
          <a:p>
            <a:pPr lvl="2"/>
            <a:r>
              <a:rPr lang="pt-BR" dirty="0"/>
              <a:t>Evaluation tools for data assimilation products;</a:t>
            </a:r>
          </a:p>
          <a:p>
            <a:pPr lvl="2"/>
            <a:r>
              <a:rPr lang="pt-BR" dirty="0"/>
              <a:t>Explore the MARS systen and provided functionalities;  </a:t>
            </a:r>
          </a:p>
          <a:p>
            <a:pPr lvl="1"/>
            <a:r>
              <a:rPr lang="pt-BR" dirty="0"/>
              <a:t>NOAA/NCEP collaboration in </a:t>
            </a:r>
            <a:r>
              <a:rPr lang="pt-BR" dirty="0" err="1"/>
              <a:t>the</a:t>
            </a:r>
            <a:r>
              <a:rPr lang="pt-BR" dirty="0"/>
              <a:t> </a:t>
            </a:r>
            <a:r>
              <a:rPr lang="pt-BR" dirty="0" err="1"/>
              <a:t>following</a:t>
            </a:r>
            <a:r>
              <a:rPr lang="pt-BR" dirty="0"/>
              <a:t> </a:t>
            </a:r>
            <a:r>
              <a:rPr lang="pt-BR" dirty="0" err="1"/>
              <a:t>topics</a:t>
            </a:r>
            <a:r>
              <a:rPr lang="pt-BR" dirty="0"/>
              <a:t>:</a:t>
            </a:r>
          </a:p>
          <a:p>
            <a:pPr lvl="2"/>
            <a:r>
              <a:rPr lang="pt-BR" dirty="0"/>
              <a:t>GSI developement and configuration for operational aplications;</a:t>
            </a:r>
          </a:p>
          <a:p>
            <a:pPr lvl="2"/>
            <a:r>
              <a:rPr lang="pt-BR" dirty="0"/>
              <a:t>Data provide in real time for data assimilation at CPTEC.</a:t>
            </a:r>
          </a:p>
        </p:txBody>
      </p:sp>
    </p:spTree>
    <p:extLst>
      <p:ext uri="{BB962C8B-B14F-4D97-AF65-F5344CB8AC3E}">
        <p14:creationId xmlns:p14="http://schemas.microsoft.com/office/powerpoint/2010/main" xmlns="" val="1338181480"/>
      </p:ext>
    </p:extLst>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Thanks for your attention</a:t>
            </a:r>
          </a:p>
        </p:txBody>
      </p:sp>
      <p:sp>
        <p:nvSpPr>
          <p:cNvPr id="3" name="Marcador de Posição de Conteúdo 2"/>
          <p:cNvSpPr>
            <a:spLocks noGrp="1"/>
          </p:cNvSpPr>
          <p:nvPr>
            <p:ph idx="1"/>
          </p:nvPr>
        </p:nvSpPr>
        <p:spPr/>
        <p:txBody>
          <a:bodyPr/>
          <a:lstStyle/>
          <a:p>
            <a:r>
              <a:rPr lang="pt-BR" dirty="0" err="1"/>
              <a:t>Thank</a:t>
            </a:r>
            <a:r>
              <a:rPr lang="pt-BR" dirty="0"/>
              <a:t> </a:t>
            </a:r>
            <a:r>
              <a:rPr lang="pt-BR" dirty="0" err="1"/>
              <a:t>you</a:t>
            </a:r>
            <a:r>
              <a:rPr lang="pt-BR" dirty="0"/>
              <a:t> for </a:t>
            </a:r>
            <a:r>
              <a:rPr lang="pt-BR" dirty="0" err="1"/>
              <a:t>inviting</a:t>
            </a:r>
            <a:r>
              <a:rPr lang="pt-BR" dirty="0"/>
              <a:t> CPTEC </a:t>
            </a:r>
            <a:r>
              <a:rPr lang="pt-BR" dirty="0" err="1"/>
              <a:t>to</a:t>
            </a:r>
            <a:r>
              <a:rPr lang="pt-BR" dirty="0"/>
              <a:t> </a:t>
            </a:r>
            <a:r>
              <a:rPr lang="pt-BR" dirty="0" err="1"/>
              <a:t>participate</a:t>
            </a:r>
            <a:r>
              <a:rPr lang="pt-BR" dirty="0"/>
              <a:t> in </a:t>
            </a:r>
            <a:r>
              <a:rPr lang="pt-BR" dirty="0" err="1"/>
              <a:t>the</a:t>
            </a:r>
            <a:r>
              <a:rPr lang="pt-BR" dirty="0"/>
              <a:t> GODEX-NWP meeting. </a:t>
            </a:r>
            <a:r>
              <a:rPr lang="pt-BR" dirty="0" err="1"/>
              <a:t>We</a:t>
            </a:r>
            <a:r>
              <a:rPr lang="pt-BR" dirty="0"/>
              <a:t> </a:t>
            </a:r>
            <a:r>
              <a:rPr lang="pt-BR" dirty="0" err="1"/>
              <a:t>hope</a:t>
            </a:r>
            <a:r>
              <a:rPr lang="pt-BR" dirty="0"/>
              <a:t> </a:t>
            </a:r>
            <a:r>
              <a:rPr lang="pt-BR" dirty="0" err="1"/>
              <a:t>to</a:t>
            </a:r>
            <a:r>
              <a:rPr lang="pt-BR" dirty="0"/>
              <a:t> </a:t>
            </a:r>
            <a:r>
              <a:rPr lang="pt-BR" dirty="0" err="1"/>
              <a:t>be</a:t>
            </a:r>
            <a:r>
              <a:rPr lang="pt-BR" dirty="0"/>
              <a:t> </a:t>
            </a:r>
            <a:r>
              <a:rPr lang="pt-BR" dirty="0" err="1"/>
              <a:t>phisically</a:t>
            </a:r>
            <a:r>
              <a:rPr lang="pt-BR" dirty="0"/>
              <a:t> presente in </a:t>
            </a:r>
            <a:r>
              <a:rPr lang="pt-BR" dirty="0" err="1"/>
              <a:t>the</a:t>
            </a:r>
            <a:r>
              <a:rPr lang="pt-BR" dirty="0"/>
              <a:t> </a:t>
            </a:r>
            <a:r>
              <a:rPr lang="pt-BR" dirty="0" err="1"/>
              <a:t>next</a:t>
            </a:r>
            <a:r>
              <a:rPr lang="pt-BR" dirty="0"/>
              <a:t> meeting.</a:t>
            </a:r>
          </a:p>
          <a:p>
            <a:r>
              <a:rPr lang="pt-BR" dirty="0" err="1"/>
              <a:t>Questions</a:t>
            </a:r>
            <a:r>
              <a:rPr lang="pt-BR" dirty="0"/>
              <a:t> </a:t>
            </a:r>
            <a:r>
              <a:rPr lang="pt-BR" dirty="0" err="1"/>
              <a:t>and</a:t>
            </a:r>
            <a:r>
              <a:rPr lang="pt-BR" dirty="0"/>
              <a:t> </a:t>
            </a:r>
            <a:r>
              <a:rPr lang="pt-BR" dirty="0" err="1"/>
              <a:t>comments</a:t>
            </a:r>
            <a:r>
              <a:rPr lang="pt-BR" dirty="0"/>
              <a:t>?</a:t>
            </a:r>
          </a:p>
        </p:txBody>
      </p:sp>
    </p:spTree>
    <p:extLst>
      <p:ext uri="{BB962C8B-B14F-4D97-AF65-F5344CB8AC3E}">
        <p14:creationId xmlns:p14="http://schemas.microsoft.com/office/powerpoint/2010/main" xmlns="" val="1309677560"/>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CPTEC HPC overview</a:t>
            </a:r>
          </a:p>
        </p:txBody>
      </p:sp>
      <p:sp>
        <p:nvSpPr>
          <p:cNvPr id="3" name="Marcador de Posição de Conteúdo 2"/>
          <p:cNvSpPr>
            <a:spLocks noGrp="1"/>
          </p:cNvSpPr>
          <p:nvPr>
            <p:ph idx="1"/>
          </p:nvPr>
        </p:nvSpPr>
        <p:spPr>
          <a:xfrm>
            <a:off x="309563" y="1127981"/>
            <a:ext cx="8524875" cy="5436942"/>
          </a:xfrm>
        </p:spPr>
        <p:txBody>
          <a:bodyPr numCol="2"/>
          <a:lstStyle/>
          <a:p>
            <a:r>
              <a:rPr lang="pt-BR" sz="1800" dirty="0"/>
              <a:t>1994: NEC SX-3</a:t>
            </a:r>
          </a:p>
          <a:p>
            <a:pPr lvl="1"/>
            <a:r>
              <a:rPr lang="pt-BR" sz="1600" dirty="0"/>
              <a:t>1 node, 1 processor;</a:t>
            </a:r>
          </a:p>
          <a:p>
            <a:pPr lvl="1"/>
            <a:r>
              <a:rPr lang="pt-BR" sz="1600" dirty="0"/>
              <a:t>512 MB </a:t>
            </a:r>
            <a:r>
              <a:rPr lang="pt-BR" sz="1600" dirty="0" err="1"/>
              <a:t>of</a:t>
            </a:r>
            <a:r>
              <a:rPr lang="pt-BR" sz="1600" dirty="0"/>
              <a:t> RAM;</a:t>
            </a:r>
          </a:p>
          <a:p>
            <a:pPr lvl="1"/>
            <a:r>
              <a:rPr lang="pt-BR" sz="1600" dirty="0"/>
              <a:t>3.1 </a:t>
            </a:r>
            <a:r>
              <a:rPr lang="pt-BR" sz="1600" dirty="0" err="1"/>
              <a:t>Gflops</a:t>
            </a:r>
            <a:r>
              <a:rPr lang="pt-BR" sz="1600" dirty="0"/>
              <a:t> </a:t>
            </a:r>
            <a:r>
              <a:rPr lang="pt-BR" sz="1600" dirty="0" err="1"/>
              <a:t>of</a:t>
            </a:r>
            <a:r>
              <a:rPr lang="pt-BR" sz="1600" dirty="0"/>
              <a:t> </a:t>
            </a:r>
            <a:r>
              <a:rPr lang="pt-BR" sz="1600" dirty="0" err="1"/>
              <a:t>peak</a:t>
            </a:r>
            <a:r>
              <a:rPr lang="pt-BR" sz="1600" dirty="0"/>
              <a:t> performance;</a:t>
            </a:r>
          </a:p>
          <a:p>
            <a:pPr lvl="1"/>
            <a:r>
              <a:rPr lang="pt-BR" sz="1600" dirty="0"/>
              <a:t>20 GB RAID disks;</a:t>
            </a:r>
          </a:p>
          <a:p>
            <a:pPr lvl="1"/>
            <a:r>
              <a:rPr lang="pt-BR" sz="1600" dirty="0"/>
              <a:t>48 GB SCSI disks;</a:t>
            </a:r>
          </a:p>
          <a:p>
            <a:r>
              <a:rPr lang="pt-BR" sz="1800" dirty="0"/>
              <a:t>1998/1999: NEC SX-4</a:t>
            </a:r>
          </a:p>
          <a:p>
            <a:pPr lvl="1"/>
            <a:r>
              <a:rPr lang="pt-BR" sz="1600" dirty="0"/>
              <a:t>1 node, 8 processors;</a:t>
            </a:r>
          </a:p>
          <a:p>
            <a:pPr lvl="1"/>
            <a:r>
              <a:rPr lang="pt-BR" sz="1600" dirty="0"/>
              <a:t>16 GB </a:t>
            </a:r>
            <a:r>
              <a:rPr lang="pt-BR" sz="1600" dirty="0" err="1"/>
              <a:t>of</a:t>
            </a:r>
            <a:r>
              <a:rPr lang="pt-BR" sz="1600" dirty="0"/>
              <a:t> RAM;</a:t>
            </a:r>
          </a:p>
          <a:p>
            <a:pPr lvl="1"/>
            <a:r>
              <a:rPr lang="pt-BR" sz="1600" dirty="0"/>
              <a:t>67 GB RAID disks;</a:t>
            </a:r>
          </a:p>
          <a:p>
            <a:pPr lvl="1"/>
            <a:r>
              <a:rPr lang="pt-BR" sz="1600" dirty="0"/>
              <a:t>220 GB SCSI disks;</a:t>
            </a:r>
          </a:p>
          <a:p>
            <a:r>
              <a:rPr lang="pt-BR" sz="1800" dirty="0"/>
              <a:t>2002-2004: NEC SX-6</a:t>
            </a:r>
          </a:p>
          <a:p>
            <a:pPr lvl="1"/>
            <a:r>
              <a:rPr lang="pt-BR" sz="1600" dirty="0"/>
              <a:t>12 nodes, 8 processors (96 total);</a:t>
            </a:r>
          </a:p>
          <a:p>
            <a:pPr lvl="1"/>
            <a:r>
              <a:rPr lang="pt-BR" sz="1600" dirty="0"/>
              <a:t>768 GB </a:t>
            </a:r>
            <a:r>
              <a:rPr lang="pt-BR" sz="1600" dirty="0" err="1"/>
              <a:t>of</a:t>
            </a:r>
            <a:r>
              <a:rPr lang="pt-BR" sz="1600" dirty="0"/>
              <a:t> RAM;</a:t>
            </a:r>
          </a:p>
          <a:p>
            <a:pPr lvl="1"/>
            <a:r>
              <a:rPr lang="pt-BR" sz="1600" dirty="0"/>
              <a:t>768 </a:t>
            </a:r>
            <a:r>
              <a:rPr lang="pt-BR" sz="1600" dirty="0" err="1"/>
              <a:t>Gflops</a:t>
            </a:r>
            <a:r>
              <a:rPr lang="pt-BR" sz="1600" dirty="0"/>
              <a:t> </a:t>
            </a:r>
            <a:r>
              <a:rPr lang="pt-BR" sz="1600" dirty="0" err="1"/>
              <a:t>of</a:t>
            </a:r>
            <a:r>
              <a:rPr lang="pt-BR" sz="1600" dirty="0"/>
              <a:t> </a:t>
            </a:r>
            <a:r>
              <a:rPr lang="pt-BR" sz="1600" dirty="0" err="1"/>
              <a:t>peak</a:t>
            </a:r>
            <a:r>
              <a:rPr lang="pt-BR" sz="1600" dirty="0"/>
              <a:t> performance;</a:t>
            </a:r>
          </a:p>
          <a:p>
            <a:pPr lvl="1"/>
            <a:r>
              <a:rPr lang="pt-BR" sz="1600" dirty="0"/>
              <a:t>16 TB FC disks;</a:t>
            </a:r>
          </a:p>
          <a:p>
            <a:r>
              <a:rPr lang="pt-BR" sz="1800" dirty="0"/>
              <a:t>2007: SUN cluster</a:t>
            </a:r>
          </a:p>
          <a:p>
            <a:pPr lvl="1"/>
            <a:r>
              <a:rPr lang="pt-BR" sz="1600" dirty="0"/>
              <a:t>275 nodes, 2 dual core processors (1,100 total);</a:t>
            </a:r>
          </a:p>
          <a:p>
            <a:pPr lvl="1"/>
            <a:r>
              <a:rPr lang="pt-BR" sz="1600" dirty="0"/>
              <a:t>2.2 TB </a:t>
            </a:r>
            <a:r>
              <a:rPr lang="pt-BR" sz="1600" dirty="0" err="1"/>
              <a:t>of</a:t>
            </a:r>
            <a:r>
              <a:rPr lang="pt-BR" sz="1600" dirty="0"/>
              <a:t> RAM;</a:t>
            </a:r>
          </a:p>
          <a:p>
            <a:pPr lvl="1"/>
            <a:r>
              <a:rPr lang="pt-BR" sz="1600" dirty="0"/>
              <a:t>5.7 </a:t>
            </a:r>
            <a:r>
              <a:rPr lang="pt-BR" sz="1600" dirty="0" err="1"/>
              <a:t>Tflops</a:t>
            </a:r>
            <a:r>
              <a:rPr lang="pt-BR" sz="1600" dirty="0"/>
              <a:t> </a:t>
            </a:r>
            <a:r>
              <a:rPr lang="pt-BR" sz="1600" dirty="0" err="1"/>
              <a:t>of</a:t>
            </a:r>
            <a:r>
              <a:rPr lang="pt-BR" sz="1600" dirty="0"/>
              <a:t> </a:t>
            </a:r>
            <a:r>
              <a:rPr lang="pt-BR" sz="1600" dirty="0" err="1"/>
              <a:t>peak</a:t>
            </a:r>
            <a:r>
              <a:rPr lang="pt-BR" sz="1600" dirty="0"/>
              <a:t> performance;</a:t>
            </a:r>
          </a:p>
          <a:p>
            <a:pPr lvl="1"/>
            <a:r>
              <a:rPr lang="pt-BR" sz="1600" dirty="0"/>
              <a:t>72 TB </a:t>
            </a:r>
            <a:r>
              <a:rPr lang="pt-BR" sz="1600" dirty="0" err="1"/>
              <a:t>of</a:t>
            </a:r>
            <a:r>
              <a:rPr lang="pt-BR" sz="1600" dirty="0"/>
              <a:t> </a:t>
            </a:r>
            <a:r>
              <a:rPr lang="pt-BR" sz="1600" dirty="0" err="1"/>
              <a:t>storage</a:t>
            </a:r>
            <a:r>
              <a:rPr lang="pt-BR" sz="1600" dirty="0"/>
              <a:t>;</a:t>
            </a:r>
          </a:p>
          <a:p>
            <a:r>
              <a:rPr lang="pt-BR" sz="1800" dirty="0"/>
              <a:t>2010: </a:t>
            </a:r>
            <a:r>
              <a:rPr lang="pt-BR" sz="1800" dirty="0" err="1"/>
              <a:t>Cray</a:t>
            </a:r>
            <a:r>
              <a:rPr lang="pt-BR" sz="1800" dirty="0"/>
              <a:t> XT6</a:t>
            </a:r>
          </a:p>
          <a:p>
            <a:pPr lvl="1"/>
            <a:r>
              <a:rPr lang="pt-BR" sz="1600" dirty="0"/>
              <a:t>1,272 nodes, 2 12-core processors (30,528 total, 17,472 </a:t>
            </a:r>
            <a:r>
              <a:rPr lang="pt-BR" sz="1600" dirty="0" err="1"/>
              <a:t>current</a:t>
            </a:r>
            <a:r>
              <a:rPr lang="pt-BR" sz="1600" dirty="0"/>
              <a:t>);</a:t>
            </a:r>
          </a:p>
          <a:p>
            <a:pPr lvl="1"/>
            <a:r>
              <a:rPr lang="pt-BR" sz="1600" dirty="0"/>
              <a:t>39.75 TB </a:t>
            </a:r>
            <a:r>
              <a:rPr lang="pt-BR" sz="1600" dirty="0" err="1"/>
              <a:t>of</a:t>
            </a:r>
            <a:r>
              <a:rPr lang="pt-BR" sz="1600" dirty="0"/>
              <a:t> RAM;</a:t>
            </a:r>
          </a:p>
          <a:p>
            <a:pPr lvl="1"/>
            <a:r>
              <a:rPr lang="pt-BR" sz="1600" dirty="0"/>
              <a:t>16.6 </a:t>
            </a:r>
            <a:r>
              <a:rPr lang="pt-BR" sz="1600" dirty="0" err="1"/>
              <a:t>Tflops</a:t>
            </a:r>
            <a:r>
              <a:rPr lang="pt-BR" sz="1600" dirty="0"/>
              <a:t> </a:t>
            </a:r>
            <a:r>
              <a:rPr lang="pt-BR" sz="1600" dirty="0" err="1"/>
              <a:t>of</a:t>
            </a:r>
            <a:r>
              <a:rPr lang="pt-BR" sz="1600" dirty="0"/>
              <a:t> </a:t>
            </a:r>
            <a:r>
              <a:rPr lang="pt-BR" sz="1600" dirty="0" err="1"/>
              <a:t>peak</a:t>
            </a:r>
            <a:r>
              <a:rPr lang="pt-BR" sz="1600" dirty="0"/>
              <a:t> performance;</a:t>
            </a:r>
          </a:p>
          <a:p>
            <a:pPr lvl="1"/>
            <a:r>
              <a:rPr lang="pt-BR" sz="1600" dirty="0"/>
              <a:t>866 TB </a:t>
            </a:r>
            <a:r>
              <a:rPr lang="pt-BR" sz="1600" dirty="0" err="1"/>
              <a:t>of</a:t>
            </a:r>
            <a:r>
              <a:rPr lang="pt-BR" sz="1600" dirty="0"/>
              <a:t> </a:t>
            </a:r>
            <a:r>
              <a:rPr lang="pt-BR" sz="1600" dirty="0" err="1"/>
              <a:t>primary</a:t>
            </a:r>
            <a:r>
              <a:rPr lang="pt-BR" sz="1600" dirty="0"/>
              <a:t> </a:t>
            </a:r>
            <a:r>
              <a:rPr lang="pt-BR" sz="1600" dirty="0" err="1"/>
              <a:t>storage</a:t>
            </a:r>
            <a:r>
              <a:rPr lang="pt-BR" sz="1600" dirty="0"/>
              <a:t>;</a:t>
            </a:r>
          </a:p>
          <a:p>
            <a:pPr lvl="1"/>
            <a:r>
              <a:rPr lang="pt-BR" sz="1600" dirty="0"/>
              <a:t>3.84 PB </a:t>
            </a:r>
            <a:r>
              <a:rPr lang="pt-BR" sz="1600" dirty="0" err="1"/>
              <a:t>of</a:t>
            </a:r>
            <a:r>
              <a:rPr lang="pt-BR" sz="1600" dirty="0"/>
              <a:t> </a:t>
            </a:r>
            <a:r>
              <a:rPr lang="pt-BR" sz="1600" dirty="0" err="1"/>
              <a:t>secondary</a:t>
            </a:r>
            <a:r>
              <a:rPr lang="pt-BR" sz="1600" dirty="0"/>
              <a:t> </a:t>
            </a:r>
            <a:r>
              <a:rPr lang="pt-BR" sz="1600" dirty="0" err="1"/>
              <a:t>storage</a:t>
            </a:r>
            <a:r>
              <a:rPr lang="pt-BR" sz="1600" dirty="0"/>
              <a:t>;</a:t>
            </a:r>
          </a:p>
          <a:p>
            <a:pPr lvl="1"/>
            <a:r>
              <a:rPr lang="pt-BR" sz="1600" dirty="0"/>
              <a:t>6.0 PB </a:t>
            </a:r>
            <a:r>
              <a:rPr lang="pt-BR" sz="1600" dirty="0" err="1"/>
              <a:t>of</a:t>
            </a:r>
            <a:r>
              <a:rPr lang="pt-BR" sz="1600" dirty="0"/>
              <a:t> </a:t>
            </a:r>
            <a:r>
              <a:rPr lang="pt-BR" sz="1600" dirty="0" err="1"/>
              <a:t>tertiary</a:t>
            </a:r>
            <a:r>
              <a:rPr lang="pt-BR" sz="1600" dirty="0"/>
              <a:t> </a:t>
            </a:r>
            <a:r>
              <a:rPr lang="pt-BR" sz="1600" dirty="0" err="1"/>
              <a:t>storage</a:t>
            </a:r>
            <a:r>
              <a:rPr lang="pt-BR" sz="1600" dirty="0"/>
              <a:t>;</a:t>
            </a:r>
          </a:p>
          <a:p>
            <a:r>
              <a:rPr lang="pt-BR" sz="1800" dirty="0"/>
              <a:t>2018: </a:t>
            </a:r>
            <a:r>
              <a:rPr lang="pt-BR" sz="1800" dirty="0" err="1"/>
              <a:t>Cray</a:t>
            </a:r>
            <a:r>
              <a:rPr lang="pt-BR" sz="1800" dirty="0"/>
              <a:t> XC50</a:t>
            </a:r>
          </a:p>
          <a:p>
            <a:pPr lvl="1"/>
            <a:r>
              <a:rPr lang="pt-BR" sz="1600" dirty="0"/>
              <a:t>4,160 cores – for operational use only.</a:t>
            </a:r>
          </a:p>
          <a:p>
            <a:pPr lvl="1"/>
            <a:endParaRPr lang="pt-BR" sz="1600" dirty="0"/>
          </a:p>
        </p:txBody>
      </p:sp>
    </p:spTree>
    <p:extLst>
      <p:ext uri="{BB962C8B-B14F-4D97-AF65-F5344CB8AC3E}">
        <p14:creationId xmlns:p14="http://schemas.microsoft.com/office/powerpoint/2010/main" xmlns="" val="2938672613"/>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p:txBody>
          <a:bodyPr/>
          <a:lstStyle/>
          <a:p>
            <a:pPr eaLnBrk="1" hangingPunct="1"/>
            <a:r>
              <a:rPr lang="en-US" dirty="0"/>
              <a:t>CPTEC’s mission: </a:t>
            </a:r>
          </a:p>
        </p:txBody>
      </p:sp>
      <p:sp>
        <p:nvSpPr>
          <p:cNvPr id="3" name="Espaço Reservado para Conteúdo 2"/>
          <p:cNvSpPr>
            <a:spLocks noGrp="1"/>
          </p:cNvSpPr>
          <p:nvPr>
            <p:ph idx="1"/>
          </p:nvPr>
        </p:nvSpPr>
        <p:spPr>
          <a:xfrm>
            <a:off x="120600" y="1166019"/>
            <a:ext cx="8902800" cy="4525963"/>
          </a:xfrm>
        </p:spPr>
        <p:txBody>
          <a:bodyPr/>
          <a:lstStyle/>
          <a:p>
            <a:pPr eaLnBrk="1" hangingPunct="1">
              <a:defRPr/>
            </a:pPr>
            <a:r>
              <a:rPr lang="en-US" sz="2400" dirty="0"/>
              <a:t>The aim of center is to use </a:t>
            </a:r>
            <a:r>
              <a:rPr lang="en-US" sz="2400" dirty="0">
                <a:solidFill>
                  <a:srgbClr val="FF0000"/>
                </a:solidFill>
              </a:rPr>
              <a:t>global atmospheric modeling </a:t>
            </a:r>
            <a:r>
              <a:rPr lang="en-US" sz="2400" dirty="0"/>
              <a:t>to offer the best weather forecasts over the Brazilian territory and neighboring areas to support:</a:t>
            </a:r>
          </a:p>
          <a:p>
            <a:pPr lvl="2" eaLnBrk="1" hangingPunct="1">
              <a:defRPr/>
            </a:pPr>
            <a:r>
              <a:rPr lang="en-US" sz="2000" dirty="0"/>
              <a:t>Regional modeling at intermediate spatial resolution at CPTEC;</a:t>
            </a:r>
          </a:p>
          <a:p>
            <a:pPr lvl="2" eaLnBrk="1" hangingPunct="1">
              <a:defRPr/>
            </a:pPr>
            <a:r>
              <a:rPr lang="en-US" sz="2000" dirty="0"/>
              <a:t>Local modeling at higher resolution and local domains (in Brazilian NWP regional centers);</a:t>
            </a:r>
          </a:p>
          <a:p>
            <a:pPr eaLnBrk="1" hangingPunct="1">
              <a:defRPr/>
            </a:pPr>
            <a:r>
              <a:rPr lang="en-US" sz="2400" dirty="0"/>
              <a:t> In a data assimilation point of view the objective is to obtain </a:t>
            </a:r>
            <a:r>
              <a:rPr lang="en-US" sz="2400" dirty="0">
                <a:solidFill>
                  <a:srgbClr val="FF0000"/>
                </a:solidFill>
              </a:rPr>
              <a:t>the best initial condition by exploring all available information at observational</a:t>
            </a:r>
            <a:r>
              <a:rPr lang="en-US" sz="2400" dirty="0"/>
              <a:t> data base taking into consideration the simulations of the CPTEC global atmospheric model.</a:t>
            </a:r>
            <a:endParaRPr lang="en-US" sz="2200" dirty="0"/>
          </a:p>
        </p:txBody>
      </p:sp>
    </p:spTree>
    <p:extLst>
      <p:ext uri="{BB962C8B-B14F-4D97-AF65-F5344CB8AC3E}">
        <p14:creationId xmlns:p14="http://schemas.microsoft.com/office/powerpoint/2010/main" xmlns="" val="50607229"/>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5049" y="187277"/>
            <a:ext cx="1484702" cy="830997"/>
          </a:xfrm>
          <a:prstGeom prst="rect">
            <a:avLst/>
          </a:prstGeom>
          <a:solidFill>
            <a:srgbClr val="FFC000"/>
          </a:solidFill>
        </p:spPr>
        <p:txBody>
          <a:bodyPr wrap="none" rtlCol="0">
            <a:spAutoFit/>
          </a:bodyPr>
          <a:lstStyle/>
          <a:p>
            <a:r>
              <a:rPr lang="pt-BR" sz="2400" dirty="0" err="1">
                <a:solidFill>
                  <a:schemeClr val="bg1"/>
                </a:solidFill>
              </a:rPr>
              <a:t>CPTEC´s</a:t>
            </a:r>
            <a:endParaRPr lang="pt-BR" sz="2400" dirty="0">
              <a:solidFill>
                <a:schemeClr val="bg1"/>
              </a:solidFill>
            </a:endParaRPr>
          </a:p>
          <a:p>
            <a:r>
              <a:rPr lang="en-US" sz="2400" dirty="0">
                <a:solidFill>
                  <a:schemeClr val="bg1"/>
                </a:solidFill>
              </a:rPr>
              <a:t>Mission</a:t>
            </a:r>
            <a:endParaRPr lang="en-US" sz="1600" dirty="0">
              <a:solidFill>
                <a:schemeClr val="bg1"/>
              </a:solidFill>
            </a:endParaRPr>
          </a:p>
        </p:txBody>
      </p:sp>
      <p:pic>
        <p:nvPicPr>
          <p:cNvPr id="15" name="Imagem 14">
            <a:extLst>
              <a:ext uri="{FF2B5EF4-FFF2-40B4-BE49-F238E27FC236}">
                <a16:creationId xmlns:a16="http://schemas.microsoft.com/office/drawing/2014/main" xmlns="" id="{F2AF78EB-7DE8-43BC-8943-62B2471124EF}"/>
              </a:ext>
            </a:extLst>
          </p:cNvPr>
          <p:cNvPicPr>
            <a:picLocks noChangeAspect="1"/>
          </p:cNvPicPr>
          <p:nvPr/>
        </p:nvPicPr>
        <p:blipFill>
          <a:blip r:embed="rId3" cstate="print"/>
          <a:stretch>
            <a:fillRect/>
          </a:stretch>
        </p:blipFill>
        <p:spPr>
          <a:xfrm>
            <a:off x="1634490" y="0"/>
            <a:ext cx="7581900" cy="6858000"/>
          </a:xfrm>
          <a:prstGeom prst="rect">
            <a:avLst/>
          </a:prstGeom>
        </p:spPr>
      </p:pic>
      <p:sp>
        <p:nvSpPr>
          <p:cNvPr id="8" name="CaixaDeTexto 7"/>
          <p:cNvSpPr txBox="1"/>
          <p:nvPr/>
        </p:nvSpPr>
        <p:spPr>
          <a:xfrm>
            <a:off x="-67723" y="2056344"/>
            <a:ext cx="1909497" cy="1938992"/>
          </a:xfrm>
          <a:prstGeom prst="rect">
            <a:avLst/>
          </a:prstGeom>
          <a:noFill/>
        </p:spPr>
        <p:txBody>
          <a:bodyPr wrap="none" rtlCol="0">
            <a:spAutoFit/>
          </a:bodyPr>
          <a:lstStyle/>
          <a:p>
            <a:r>
              <a:rPr lang="en-US" dirty="0"/>
              <a:t>Mission:</a:t>
            </a:r>
          </a:p>
          <a:p>
            <a:r>
              <a:rPr lang="en-US" dirty="0"/>
              <a:t>to provide the </a:t>
            </a:r>
          </a:p>
          <a:p>
            <a:r>
              <a:rPr lang="en-US" dirty="0"/>
              <a:t>best analysis</a:t>
            </a:r>
          </a:p>
          <a:p>
            <a:r>
              <a:rPr lang="en-US" dirty="0"/>
              <a:t>and forecasts</a:t>
            </a:r>
          </a:p>
          <a:p>
            <a:r>
              <a:rPr lang="en-US" dirty="0"/>
              <a:t>over South </a:t>
            </a:r>
          </a:p>
          <a:p>
            <a:r>
              <a:rPr lang="en-US" dirty="0"/>
              <a:t>America region</a:t>
            </a:r>
          </a:p>
        </p:txBody>
      </p:sp>
      <p:sp>
        <p:nvSpPr>
          <p:cNvPr id="9" name="CaixaDeTexto 8"/>
          <p:cNvSpPr txBox="1"/>
          <p:nvPr/>
        </p:nvSpPr>
        <p:spPr>
          <a:xfrm>
            <a:off x="-6847" y="1405105"/>
            <a:ext cx="1398140" cy="400110"/>
          </a:xfrm>
          <a:prstGeom prst="rect">
            <a:avLst/>
          </a:prstGeom>
          <a:noFill/>
        </p:spPr>
        <p:txBody>
          <a:bodyPr wrap="none" rtlCol="0">
            <a:spAutoFit/>
          </a:bodyPr>
          <a:lstStyle/>
          <a:p>
            <a:r>
              <a:rPr lang="pt-BR" b="1" dirty="0">
                <a:solidFill>
                  <a:srgbClr val="FF0000"/>
                </a:solidFill>
              </a:rPr>
              <a:t>At CPTEC</a:t>
            </a:r>
          </a:p>
        </p:txBody>
      </p:sp>
      <p:sp>
        <p:nvSpPr>
          <p:cNvPr id="10" name="CaixaDeTexto 9"/>
          <p:cNvSpPr txBox="1"/>
          <p:nvPr/>
        </p:nvSpPr>
        <p:spPr>
          <a:xfrm>
            <a:off x="-54762" y="4371946"/>
            <a:ext cx="1593706" cy="1631216"/>
          </a:xfrm>
          <a:prstGeom prst="rect">
            <a:avLst/>
          </a:prstGeom>
          <a:noFill/>
        </p:spPr>
        <p:txBody>
          <a:bodyPr wrap="none" rtlCol="0">
            <a:spAutoFit/>
          </a:bodyPr>
          <a:lstStyle/>
          <a:p>
            <a:r>
              <a:rPr lang="en-US" b="1" dirty="0">
                <a:solidFill>
                  <a:srgbClr val="FF0000"/>
                </a:solidFill>
              </a:rPr>
              <a:t>At Brazilian</a:t>
            </a:r>
          </a:p>
          <a:p>
            <a:r>
              <a:rPr lang="en-US" b="1" dirty="0">
                <a:solidFill>
                  <a:srgbClr val="FF0000"/>
                </a:solidFill>
              </a:rPr>
              <a:t>regional</a:t>
            </a:r>
          </a:p>
          <a:p>
            <a:r>
              <a:rPr lang="en-US" b="1" dirty="0">
                <a:solidFill>
                  <a:srgbClr val="FF0000"/>
                </a:solidFill>
              </a:rPr>
              <a:t>centers</a:t>
            </a:r>
          </a:p>
          <a:p>
            <a:r>
              <a:rPr lang="en-US" b="1" dirty="0">
                <a:solidFill>
                  <a:srgbClr val="FF0000"/>
                </a:solidFill>
              </a:rPr>
              <a:t>supported </a:t>
            </a:r>
          </a:p>
          <a:p>
            <a:r>
              <a:rPr lang="en-US" b="1" dirty="0">
                <a:solidFill>
                  <a:srgbClr val="FF0000"/>
                </a:solidFill>
              </a:rPr>
              <a:t>by CPTEC</a:t>
            </a:r>
          </a:p>
        </p:txBody>
      </p:sp>
      <p:sp>
        <p:nvSpPr>
          <p:cNvPr id="11" name="Chave esquerda 10"/>
          <p:cNvSpPr/>
          <p:nvPr/>
        </p:nvSpPr>
        <p:spPr bwMode="auto">
          <a:xfrm>
            <a:off x="1409639" y="3349974"/>
            <a:ext cx="795679" cy="3454242"/>
          </a:xfrm>
          <a:prstGeom prst="leftBrace">
            <a:avLst/>
          </a:prstGeom>
          <a:noFill/>
          <a:ln w="57150" cap="flat" cmpd="sng" algn="ctr">
            <a:solidFill>
              <a:srgbClr val="FF33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3" name="CaixaDeTexto 2">
            <a:extLst>
              <a:ext uri="{FF2B5EF4-FFF2-40B4-BE49-F238E27FC236}">
                <a16:creationId xmlns:a16="http://schemas.microsoft.com/office/drawing/2014/main" xmlns="" id="{CDEE8737-EB79-4CDA-93A2-97ACE6FC7CEE}"/>
              </a:ext>
            </a:extLst>
          </p:cNvPr>
          <p:cNvSpPr txBox="1"/>
          <p:nvPr/>
        </p:nvSpPr>
        <p:spPr>
          <a:xfrm>
            <a:off x="3231443" y="2444256"/>
            <a:ext cx="565103" cy="276999"/>
          </a:xfrm>
          <a:prstGeom prst="rect">
            <a:avLst/>
          </a:prstGeom>
          <a:noFill/>
          <a:ln>
            <a:noFill/>
          </a:ln>
        </p:spPr>
        <p:txBody>
          <a:bodyPr wrap="square" rtlCol="0">
            <a:spAutoFit/>
          </a:bodyPr>
          <a:lstStyle/>
          <a:p>
            <a:r>
              <a:rPr lang="pt-BR" sz="1200" dirty="0">
                <a:ln w="0">
                  <a:solidFill>
                    <a:schemeClr val="bg1"/>
                  </a:solidFill>
                </a:ln>
                <a:solidFill>
                  <a:schemeClr val="bg1"/>
                </a:solidFill>
                <a:effectLst>
                  <a:outerShdw blurRad="38100" dist="19050" dir="2700000" algn="tl" rotWithShape="0">
                    <a:schemeClr val="dk1">
                      <a:alpha val="40000"/>
                    </a:schemeClr>
                  </a:outerShdw>
                </a:effectLst>
              </a:rPr>
              <a:t>WRF</a:t>
            </a:r>
          </a:p>
        </p:txBody>
      </p:sp>
      <p:sp>
        <p:nvSpPr>
          <p:cNvPr id="12" name="Chave esquerda 11"/>
          <p:cNvSpPr/>
          <p:nvPr/>
        </p:nvSpPr>
        <p:spPr bwMode="auto">
          <a:xfrm>
            <a:off x="1535145" y="59942"/>
            <a:ext cx="795679" cy="3086670"/>
          </a:xfrm>
          <a:prstGeom prst="leftBrace">
            <a:avLst/>
          </a:prstGeom>
          <a:noFill/>
          <a:ln w="57150" cap="flat" cmpd="sng" algn="ctr">
            <a:solidFill>
              <a:srgbClr val="FF33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16" name="CaixaDeTexto 15">
            <a:extLst>
              <a:ext uri="{FF2B5EF4-FFF2-40B4-BE49-F238E27FC236}">
                <a16:creationId xmlns:a16="http://schemas.microsoft.com/office/drawing/2014/main" xmlns="" id="{9151A0F8-5E25-4920-94F4-605612448815}"/>
              </a:ext>
            </a:extLst>
          </p:cNvPr>
          <p:cNvSpPr txBox="1"/>
          <p:nvPr/>
        </p:nvSpPr>
        <p:spPr>
          <a:xfrm>
            <a:off x="5820512" y="2444256"/>
            <a:ext cx="565103" cy="276999"/>
          </a:xfrm>
          <a:prstGeom prst="rect">
            <a:avLst/>
          </a:prstGeom>
          <a:noFill/>
          <a:ln>
            <a:noFill/>
          </a:ln>
        </p:spPr>
        <p:txBody>
          <a:bodyPr wrap="square" rtlCol="0">
            <a:spAutoFit/>
          </a:bodyPr>
          <a:lstStyle/>
          <a:p>
            <a:r>
              <a:rPr lang="pt-BR" sz="1200" dirty="0">
                <a:ln w="0">
                  <a:solidFill>
                    <a:schemeClr val="bg1"/>
                  </a:solidFill>
                </a:ln>
                <a:solidFill>
                  <a:schemeClr val="bg1"/>
                </a:solidFill>
                <a:effectLst>
                  <a:outerShdw blurRad="38100" dist="19050" dir="2700000" algn="tl" rotWithShape="0">
                    <a:schemeClr val="dk1">
                      <a:alpha val="40000"/>
                    </a:schemeClr>
                  </a:outerShdw>
                </a:effectLst>
              </a:rPr>
              <a:t>WRF</a:t>
            </a:r>
          </a:p>
        </p:txBody>
      </p:sp>
      <p:sp>
        <p:nvSpPr>
          <p:cNvPr id="17" name="CaixaDeTexto 16">
            <a:extLst>
              <a:ext uri="{FF2B5EF4-FFF2-40B4-BE49-F238E27FC236}">
                <a16:creationId xmlns:a16="http://schemas.microsoft.com/office/drawing/2014/main" xmlns="" id="{439BF9DE-D3AC-4DC9-BF9B-85322AE619F7}"/>
              </a:ext>
            </a:extLst>
          </p:cNvPr>
          <p:cNvSpPr txBox="1"/>
          <p:nvPr/>
        </p:nvSpPr>
        <p:spPr>
          <a:xfrm>
            <a:off x="8511757" y="2444256"/>
            <a:ext cx="565103" cy="276999"/>
          </a:xfrm>
          <a:prstGeom prst="rect">
            <a:avLst/>
          </a:prstGeom>
          <a:noFill/>
          <a:ln>
            <a:noFill/>
          </a:ln>
        </p:spPr>
        <p:txBody>
          <a:bodyPr wrap="square" rtlCol="0">
            <a:spAutoFit/>
          </a:bodyPr>
          <a:lstStyle/>
          <a:p>
            <a:r>
              <a:rPr lang="pt-BR" sz="1200" dirty="0">
                <a:ln w="0">
                  <a:solidFill>
                    <a:schemeClr val="bg1"/>
                  </a:solidFill>
                </a:ln>
                <a:solidFill>
                  <a:schemeClr val="bg1"/>
                </a:solidFill>
                <a:effectLst>
                  <a:outerShdw blurRad="38100" dist="19050" dir="2700000" algn="tl" rotWithShape="0">
                    <a:schemeClr val="dk1">
                      <a:alpha val="40000"/>
                    </a:schemeClr>
                  </a:outerShdw>
                </a:effectLst>
              </a:rPr>
              <a:t>WRF</a:t>
            </a:r>
          </a:p>
        </p:txBody>
      </p:sp>
    </p:spTree>
    <p:extLst>
      <p:ext uri="{BB962C8B-B14F-4D97-AF65-F5344CB8AC3E}">
        <p14:creationId xmlns:p14="http://schemas.microsoft.com/office/powerpoint/2010/main" xmlns="" val="2820304070"/>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Presentation contents</a:t>
            </a:r>
          </a:p>
        </p:txBody>
      </p:sp>
      <p:sp>
        <p:nvSpPr>
          <p:cNvPr id="3" name="Espaço Reservado para Conteúdo 2"/>
          <p:cNvSpPr>
            <a:spLocks noGrp="1"/>
          </p:cNvSpPr>
          <p:nvPr>
            <p:ph idx="1"/>
          </p:nvPr>
        </p:nvSpPr>
        <p:spPr>
          <a:xfrm>
            <a:off x="120600" y="964295"/>
            <a:ext cx="8902800" cy="5354443"/>
          </a:xfrm>
        </p:spPr>
        <p:txBody>
          <a:bodyPr/>
          <a:lstStyle/>
          <a:p>
            <a:r>
              <a:rPr lang="pt-BR" sz="2400" dirty="0"/>
              <a:t>The use </a:t>
            </a:r>
            <a:r>
              <a:rPr lang="pt-BR" sz="2400" dirty="0" err="1"/>
              <a:t>of</a:t>
            </a:r>
            <a:r>
              <a:rPr lang="pt-BR" sz="2400" dirty="0"/>
              <a:t> GSI as a data </a:t>
            </a:r>
            <a:r>
              <a:rPr lang="pt-BR" sz="2400" dirty="0" err="1"/>
              <a:t>assimilation</a:t>
            </a:r>
            <a:r>
              <a:rPr lang="pt-BR" sz="2400" dirty="0"/>
              <a:t> system </a:t>
            </a:r>
            <a:r>
              <a:rPr lang="pt-BR" sz="2400" dirty="0" err="1"/>
              <a:t>at</a:t>
            </a:r>
            <a:r>
              <a:rPr lang="pt-BR" sz="2400" dirty="0"/>
              <a:t> CPTEC</a:t>
            </a:r>
          </a:p>
          <a:p>
            <a:pPr lvl="1"/>
            <a:r>
              <a:rPr lang="en-US" sz="2200" dirty="0"/>
              <a:t>SMG (</a:t>
            </a:r>
            <a:r>
              <a:rPr lang="en-US" sz="2200" dirty="0">
                <a:solidFill>
                  <a:srgbClr val="FF0000"/>
                </a:solidFill>
              </a:rPr>
              <a:t>Global Modeling System</a:t>
            </a:r>
            <a:r>
              <a:rPr lang="en-US" sz="2200" dirty="0"/>
              <a:t>) [GSI with BAM]:</a:t>
            </a:r>
          </a:p>
          <a:p>
            <a:pPr lvl="2"/>
            <a:r>
              <a:rPr lang="en-US" dirty="0"/>
              <a:t>Code organization of different components (GSI BAM SPCON);</a:t>
            </a:r>
          </a:p>
          <a:p>
            <a:pPr lvl="1"/>
            <a:r>
              <a:rPr lang="en-US" sz="2200" dirty="0"/>
              <a:t>SMR (</a:t>
            </a:r>
            <a:r>
              <a:rPr lang="en-US" sz="2200" dirty="0">
                <a:solidFill>
                  <a:srgbClr val="FF0000"/>
                </a:solidFill>
              </a:rPr>
              <a:t>Regional Modeling System</a:t>
            </a:r>
            <a:r>
              <a:rPr lang="en-US" sz="2200" dirty="0"/>
              <a:t>) [GSI with WRF]:</a:t>
            </a:r>
          </a:p>
          <a:p>
            <a:pPr lvl="2"/>
            <a:r>
              <a:rPr lang="en-US" dirty="0"/>
              <a:t>Interface between SMR and SMG over South America;</a:t>
            </a:r>
          </a:p>
          <a:p>
            <a:pPr lvl="1"/>
            <a:r>
              <a:rPr lang="en-US" sz="2200" dirty="0"/>
              <a:t>SMG/SMR development strategy (</a:t>
            </a:r>
            <a:r>
              <a:rPr lang="en-US" sz="2200" dirty="0">
                <a:solidFill>
                  <a:srgbClr val="FF0000"/>
                </a:solidFill>
              </a:rPr>
              <a:t>system</a:t>
            </a:r>
            <a:r>
              <a:rPr lang="en-US" sz="2200" dirty="0"/>
              <a:t> </a:t>
            </a:r>
            <a:r>
              <a:rPr lang="en-US" sz="2200" dirty="0">
                <a:solidFill>
                  <a:srgbClr val="FF0000"/>
                </a:solidFill>
              </a:rPr>
              <a:t>evaluation tools</a:t>
            </a:r>
            <a:r>
              <a:rPr lang="en-US" sz="2200" dirty="0"/>
              <a:t>):</a:t>
            </a:r>
          </a:p>
          <a:p>
            <a:pPr lvl="2"/>
            <a:r>
              <a:rPr lang="en-US" dirty="0"/>
              <a:t>Diagnostic tools for evaluation of the data assimilation process;</a:t>
            </a:r>
          </a:p>
          <a:p>
            <a:pPr lvl="2"/>
            <a:r>
              <a:rPr lang="en-US" dirty="0"/>
              <a:t>Observation system and analysis impact;</a:t>
            </a:r>
          </a:p>
          <a:p>
            <a:r>
              <a:rPr lang="en-US" sz="2400" dirty="0">
                <a:latin typeface="Arial" charset="0"/>
                <a:ea typeface="ＭＳ Ｐゴシック" charset="0"/>
                <a:cs typeface="ＭＳ Ｐゴシック" charset="0"/>
              </a:rPr>
              <a:t>Current Data Usage (</a:t>
            </a:r>
            <a:r>
              <a:rPr lang="en-US" sz="2400" dirty="0">
                <a:solidFill>
                  <a:srgbClr val="FF0000"/>
                </a:solidFill>
                <a:latin typeface="Arial" charset="0"/>
                <a:ea typeface="ＭＳ Ｐゴシック" charset="0"/>
                <a:cs typeface="ＭＳ Ｐゴシック" charset="0"/>
              </a:rPr>
              <a:t>Observation System</a:t>
            </a:r>
            <a:r>
              <a:rPr lang="en-US" sz="2400" dirty="0">
                <a:latin typeface="Arial" charset="0"/>
                <a:ea typeface="ＭＳ Ｐゴシック" charset="0"/>
                <a:cs typeface="ＭＳ Ｐゴシック" charset="0"/>
              </a:rPr>
              <a:t>)</a:t>
            </a:r>
            <a:r>
              <a:rPr lang="en-US" sz="2200" dirty="0"/>
              <a:t>:</a:t>
            </a:r>
          </a:p>
          <a:p>
            <a:pPr lvl="1" hangingPunct="1"/>
            <a:r>
              <a:rPr lang="en-US" sz="2000" dirty="0"/>
              <a:t>Actual data base used for data assimilation at CPTEC</a:t>
            </a:r>
            <a:r>
              <a:rPr lang="en-US" altLang="en-US" sz="2000" dirty="0"/>
              <a:t>.</a:t>
            </a:r>
          </a:p>
          <a:p>
            <a:pPr hangingPunct="1"/>
            <a:r>
              <a:rPr lang="en-US" sz="2400" dirty="0"/>
              <a:t>Future plans to increase data base used:</a:t>
            </a:r>
          </a:p>
          <a:p>
            <a:pPr lvl="1" hangingPunct="1"/>
            <a:r>
              <a:rPr lang="en-US" sz="2000" dirty="0"/>
              <a:t>Next step: to use other observation systems not currently used in the CPTEC’s regional and global modeling systems;</a:t>
            </a:r>
          </a:p>
          <a:p>
            <a:pPr lvl="1" hangingPunct="1"/>
            <a:endParaRPr lang="en-US" altLang="pt-BR" sz="2000" dirty="0">
              <a:latin typeface="TeXGyreSchola" charset="0"/>
            </a:endParaRPr>
          </a:p>
          <a:p>
            <a:pPr lvl="1" hangingPunct="1"/>
            <a:endParaRPr lang="en-US" altLang="pt-BR" sz="2000" dirty="0">
              <a:latin typeface="TeXGyreSchola" charset="0"/>
            </a:endParaRPr>
          </a:p>
          <a:p>
            <a:pPr lvl="1" hangingPunct="1"/>
            <a:endParaRPr lang="en-US" altLang="pt-BR" sz="2000" dirty="0"/>
          </a:p>
          <a:p>
            <a:pPr lvl="1"/>
            <a:endParaRPr lang="en-US" sz="2000" dirty="0"/>
          </a:p>
          <a:p>
            <a:endParaRPr lang="en-US" dirty="0"/>
          </a:p>
        </p:txBody>
      </p:sp>
    </p:spTree>
    <p:extLst>
      <p:ext uri="{BB962C8B-B14F-4D97-AF65-F5344CB8AC3E}">
        <p14:creationId xmlns:p14="http://schemas.microsoft.com/office/powerpoint/2010/main" xmlns="" val="585064798"/>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eta: para Baixo 38">
            <a:extLst>
              <a:ext uri="{FF2B5EF4-FFF2-40B4-BE49-F238E27FC236}">
                <a16:creationId xmlns:a16="http://schemas.microsoft.com/office/drawing/2014/main" xmlns="" id="{99A6B590-F111-4BA4-8C03-002C30A05CED}"/>
              </a:ext>
            </a:extLst>
          </p:cNvPr>
          <p:cNvSpPr/>
          <p:nvPr/>
        </p:nvSpPr>
        <p:spPr bwMode="auto">
          <a:xfrm rot="16200000">
            <a:off x="6008416" y="518465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0" name="Seta: para Baixo 39">
            <a:extLst>
              <a:ext uri="{FF2B5EF4-FFF2-40B4-BE49-F238E27FC236}">
                <a16:creationId xmlns:a16="http://schemas.microsoft.com/office/drawing/2014/main" xmlns="" id="{B07898E7-2B99-4B22-8B6F-6E2352390B9D}"/>
              </a:ext>
            </a:extLst>
          </p:cNvPr>
          <p:cNvSpPr/>
          <p:nvPr/>
        </p:nvSpPr>
        <p:spPr bwMode="auto">
          <a:xfrm rot="5400000">
            <a:off x="5960087" y="4664958"/>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1" name="Seta: para Baixo 40">
            <a:extLst>
              <a:ext uri="{FF2B5EF4-FFF2-40B4-BE49-F238E27FC236}">
                <a16:creationId xmlns:a16="http://schemas.microsoft.com/office/drawing/2014/main" xmlns="" id="{CBA6FB84-4024-41FB-9A42-F8D45ADE4916}"/>
              </a:ext>
            </a:extLst>
          </p:cNvPr>
          <p:cNvSpPr/>
          <p:nvPr/>
        </p:nvSpPr>
        <p:spPr bwMode="auto">
          <a:xfrm rot="16200000">
            <a:off x="2911556" y="5190569"/>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2" name="Seta: para Baixo 41">
            <a:extLst>
              <a:ext uri="{FF2B5EF4-FFF2-40B4-BE49-F238E27FC236}">
                <a16:creationId xmlns:a16="http://schemas.microsoft.com/office/drawing/2014/main" xmlns="" id="{FF12FD67-5C1F-4CE1-9F85-17FED30B8931}"/>
              </a:ext>
            </a:extLst>
          </p:cNvPr>
          <p:cNvSpPr/>
          <p:nvPr/>
        </p:nvSpPr>
        <p:spPr bwMode="auto">
          <a:xfrm rot="5400000">
            <a:off x="2863227" y="4670877"/>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0" name="Elipse 19">
            <a:extLst>
              <a:ext uri="{FF2B5EF4-FFF2-40B4-BE49-F238E27FC236}">
                <a16:creationId xmlns:a16="http://schemas.microsoft.com/office/drawing/2014/main" xmlns="" id="{BFD443BD-F7B9-405B-85A6-D40FEEB99EA8}"/>
              </a:ext>
            </a:extLst>
          </p:cNvPr>
          <p:cNvSpPr/>
          <p:nvPr/>
        </p:nvSpPr>
        <p:spPr bwMode="auto">
          <a:xfrm>
            <a:off x="3512808" y="4598175"/>
            <a:ext cx="2219845" cy="1016641"/>
          </a:xfrm>
          <a:prstGeom prst="ellipse">
            <a:avLst/>
          </a:prstGeom>
          <a:solidFill>
            <a:schemeClr val="tx2">
              <a:lumMod val="50000"/>
              <a:lumOff val="50000"/>
            </a:schemeClr>
          </a:solidFill>
          <a:ln w="9525" cap="flat" cmpd="sng" algn="ctr">
            <a:solidFill>
              <a:schemeClr val="tx2">
                <a:lumMod val="50000"/>
                <a:lumOff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3" name="CaixaDeTexto 2">
            <a:extLst>
              <a:ext uri="{FF2B5EF4-FFF2-40B4-BE49-F238E27FC236}">
                <a16:creationId xmlns:a16="http://schemas.microsoft.com/office/drawing/2014/main" xmlns="" id="{4AEB3FDC-DB4C-421B-8D3D-F972D087EA12}"/>
              </a:ext>
            </a:extLst>
          </p:cNvPr>
          <p:cNvSpPr txBox="1"/>
          <p:nvPr/>
        </p:nvSpPr>
        <p:spPr>
          <a:xfrm>
            <a:off x="-5572" y="1076928"/>
            <a:ext cx="8812028" cy="3016210"/>
          </a:xfrm>
          <a:prstGeom prst="rect">
            <a:avLst/>
          </a:prstGeom>
          <a:noFill/>
        </p:spPr>
        <p:txBody>
          <a:bodyPr wrap="none" rtlCol="0">
            <a:spAutoFit/>
          </a:bodyPr>
          <a:lstStyle/>
          <a:p>
            <a:pPr>
              <a:lnSpc>
                <a:spcPct val="150000"/>
              </a:lnSpc>
            </a:pPr>
            <a:r>
              <a:rPr lang="en-US" b="1" dirty="0">
                <a:solidFill>
                  <a:srgbClr val="FF0000"/>
                </a:solidFill>
              </a:rPr>
              <a:t>GSI is the core of the data assimilation at CPTEC:</a:t>
            </a:r>
          </a:p>
          <a:p>
            <a:pPr marL="800100" lvl="1" indent="-342900">
              <a:lnSpc>
                <a:spcPct val="150000"/>
              </a:lnSpc>
              <a:buFont typeface="Arial" panose="020B0604020202020204" pitchFamily="34" charset="0"/>
              <a:buChar char="•"/>
            </a:pPr>
            <a:r>
              <a:rPr lang="en-US" dirty="0"/>
              <a:t>Original code from DTC is used and frequently updated;</a:t>
            </a:r>
          </a:p>
          <a:p>
            <a:pPr marL="800100" lvl="1" indent="-342900">
              <a:lnSpc>
                <a:spcPct val="150000"/>
              </a:lnSpc>
              <a:buFont typeface="Arial" panose="020B0604020202020204" pitchFamily="34" charset="0"/>
              <a:buChar char="•"/>
            </a:pPr>
            <a:r>
              <a:rPr lang="en-US" dirty="0"/>
              <a:t>All models are adapted by interface and original code is preserved;</a:t>
            </a:r>
          </a:p>
          <a:p>
            <a:pPr marL="800100" lvl="1" indent="-342900">
              <a:lnSpc>
                <a:spcPct val="150000"/>
              </a:lnSpc>
              <a:buFont typeface="Arial" panose="020B0604020202020204" pitchFamily="34" charset="0"/>
              <a:buChar char="•"/>
            </a:pPr>
            <a:r>
              <a:rPr lang="en-US" dirty="0"/>
              <a:t>Observed data are organized and available to be assimilated by GSI </a:t>
            </a:r>
          </a:p>
          <a:p>
            <a:pPr marL="800100" lvl="1" indent="-342900">
              <a:lnSpc>
                <a:spcPct val="150000"/>
              </a:lnSpc>
              <a:buFont typeface="Arial" panose="020B0604020202020204" pitchFamily="34" charset="0"/>
              <a:buChar char="•"/>
            </a:pPr>
            <a:r>
              <a:rPr lang="en-US" dirty="0"/>
              <a:t>Diagnostic files from GSI are evaluated by appropriated tools </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p:txBody>
      </p:sp>
      <p:sp>
        <p:nvSpPr>
          <p:cNvPr id="19" name="CaixaDeTexto 18">
            <a:extLst>
              <a:ext uri="{FF2B5EF4-FFF2-40B4-BE49-F238E27FC236}">
                <a16:creationId xmlns:a16="http://schemas.microsoft.com/office/drawing/2014/main" xmlns="" id="{6622ED05-D1A5-436F-98A9-F5137CDBA2AC}"/>
              </a:ext>
            </a:extLst>
          </p:cNvPr>
          <p:cNvSpPr txBox="1"/>
          <p:nvPr/>
        </p:nvSpPr>
        <p:spPr>
          <a:xfrm>
            <a:off x="3887296" y="4622669"/>
            <a:ext cx="1656147" cy="923330"/>
          </a:xfrm>
          <a:prstGeom prst="rect">
            <a:avLst/>
          </a:prstGeom>
          <a:noFill/>
        </p:spPr>
        <p:txBody>
          <a:bodyPr wrap="square" rtlCol="0">
            <a:spAutoFit/>
          </a:bodyPr>
          <a:lstStyle/>
          <a:p>
            <a:r>
              <a:rPr lang="en-US" sz="5400" b="1" dirty="0"/>
              <a:t>GSI</a:t>
            </a:r>
          </a:p>
        </p:txBody>
      </p:sp>
      <p:sp>
        <p:nvSpPr>
          <p:cNvPr id="21" name="Elipse 20">
            <a:extLst>
              <a:ext uri="{FF2B5EF4-FFF2-40B4-BE49-F238E27FC236}">
                <a16:creationId xmlns:a16="http://schemas.microsoft.com/office/drawing/2014/main" xmlns="" id="{850EB27A-C1E1-4236-B917-7A1607120919}"/>
              </a:ext>
            </a:extLst>
          </p:cNvPr>
          <p:cNvSpPr/>
          <p:nvPr/>
        </p:nvSpPr>
        <p:spPr bwMode="auto">
          <a:xfrm>
            <a:off x="3224988" y="3429000"/>
            <a:ext cx="2787115" cy="771760"/>
          </a:xfrm>
          <a:prstGeom prst="ellipse">
            <a:avLst/>
          </a:prstGeom>
          <a:solidFill>
            <a:schemeClr val="bg2">
              <a:lumMod val="40000"/>
              <a:lumOff val="60000"/>
            </a:schemeClr>
          </a:solidFill>
          <a:ln w="9525" cap="flat" cmpd="sng" algn="ctr">
            <a:solidFill>
              <a:schemeClr val="bg2">
                <a:lumMod val="40000"/>
                <a:lumOff val="6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  Global </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4" name="Elipse 23">
            <a:extLst>
              <a:ext uri="{FF2B5EF4-FFF2-40B4-BE49-F238E27FC236}">
                <a16:creationId xmlns:a16="http://schemas.microsoft.com/office/drawing/2014/main" xmlns="" id="{D1922A56-2FA8-47A1-9B30-5C3DF114F12C}"/>
              </a:ext>
            </a:extLst>
          </p:cNvPr>
          <p:cNvSpPr/>
          <p:nvPr/>
        </p:nvSpPr>
        <p:spPr bwMode="auto">
          <a:xfrm>
            <a:off x="3221179" y="6137567"/>
            <a:ext cx="2787116" cy="667854"/>
          </a:xfrm>
          <a:prstGeom prst="ellipse">
            <a:avLst/>
          </a:prstGeom>
          <a:solidFill>
            <a:srgbClr val="FFC000"/>
          </a:solidFill>
          <a:ln w="9525" cap="flat" cmpd="sng" algn="ctr">
            <a:solidFill>
              <a:schemeClr val="bg2">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Regional</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2" name="Retângulo 21">
            <a:extLst>
              <a:ext uri="{FF2B5EF4-FFF2-40B4-BE49-F238E27FC236}">
                <a16:creationId xmlns:a16="http://schemas.microsoft.com/office/drawing/2014/main" xmlns="" id="{9DAAF6F5-CDDA-493E-907F-9EEDCF0B2E2F}"/>
              </a:ext>
            </a:extLst>
          </p:cNvPr>
          <p:cNvSpPr/>
          <p:nvPr/>
        </p:nvSpPr>
        <p:spPr bwMode="auto">
          <a:xfrm>
            <a:off x="1125652" y="4720651"/>
            <a:ext cx="1557856" cy="704911"/>
          </a:xfrm>
          <a:prstGeom prst="rect">
            <a:avLst/>
          </a:prstGeom>
          <a:solidFill>
            <a:schemeClr val="accent5">
              <a:lumMod val="40000"/>
              <a:lumOff val="6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Observation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a:t>  system</a:t>
            </a:r>
            <a:endParaRPr kumimoji="0" lang="en-US" sz="2000" b="0" i="0" u="none" strike="noStrike" cap="none" normalizeH="0" baseline="0" dirty="0">
              <a:ln>
                <a:noFill/>
              </a:ln>
              <a:solidFill>
                <a:schemeClr val="tx1"/>
              </a:solidFill>
              <a:effectLst/>
              <a:latin typeface="Arial" charset="0"/>
            </a:endParaRPr>
          </a:p>
        </p:txBody>
      </p:sp>
      <p:sp>
        <p:nvSpPr>
          <p:cNvPr id="23" name="Retângulo 22">
            <a:extLst>
              <a:ext uri="{FF2B5EF4-FFF2-40B4-BE49-F238E27FC236}">
                <a16:creationId xmlns:a16="http://schemas.microsoft.com/office/drawing/2014/main" xmlns="" id="{5AD969E9-C1C0-4761-80E9-98C87EDD9BE0}"/>
              </a:ext>
            </a:extLst>
          </p:cNvPr>
          <p:cNvSpPr/>
          <p:nvPr/>
        </p:nvSpPr>
        <p:spPr bwMode="auto">
          <a:xfrm>
            <a:off x="6713487" y="4672976"/>
            <a:ext cx="1700979" cy="808309"/>
          </a:xfrm>
          <a:prstGeom prst="rect">
            <a:avLst/>
          </a:prstGeom>
          <a:solidFill>
            <a:srgbClr val="CCECFF"/>
          </a:solidFill>
          <a:ln w="9525" cap="flat" cmpd="sng" algn="ctr">
            <a:solidFill>
              <a:srgbClr val="CCEC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Evaluation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system</a:t>
            </a:r>
          </a:p>
        </p:txBody>
      </p:sp>
      <p:sp>
        <p:nvSpPr>
          <p:cNvPr id="26" name="Seta: para Baixo 25">
            <a:extLst>
              <a:ext uri="{FF2B5EF4-FFF2-40B4-BE49-F238E27FC236}">
                <a16:creationId xmlns:a16="http://schemas.microsoft.com/office/drawing/2014/main" xmlns="" id="{F445A685-2A6A-47B9-9CD2-023C182EEE14}"/>
              </a:ext>
            </a:extLst>
          </p:cNvPr>
          <p:cNvSpPr/>
          <p:nvPr/>
        </p:nvSpPr>
        <p:spPr bwMode="auto">
          <a:xfrm>
            <a:off x="4109494" y="4248593"/>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Seta: para Baixo 30">
            <a:extLst>
              <a:ext uri="{FF2B5EF4-FFF2-40B4-BE49-F238E27FC236}">
                <a16:creationId xmlns:a16="http://schemas.microsoft.com/office/drawing/2014/main" xmlns="" id="{43062655-F295-4FC6-B940-28AA88CE48F7}"/>
              </a:ext>
            </a:extLst>
          </p:cNvPr>
          <p:cNvSpPr/>
          <p:nvPr/>
        </p:nvSpPr>
        <p:spPr bwMode="auto">
          <a:xfrm rot="10800000">
            <a:off x="4635967" y="4213955"/>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Seta: para Baixo 31">
            <a:extLst>
              <a:ext uri="{FF2B5EF4-FFF2-40B4-BE49-F238E27FC236}">
                <a16:creationId xmlns:a16="http://schemas.microsoft.com/office/drawing/2014/main" xmlns="" id="{4E590AF2-BDDE-4988-AD7A-5FCB12C318BD}"/>
              </a:ext>
            </a:extLst>
          </p:cNvPr>
          <p:cNvSpPr/>
          <p:nvPr/>
        </p:nvSpPr>
        <p:spPr bwMode="auto">
          <a:xfrm>
            <a:off x="4157985" y="5751812"/>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3" name="Seta: para Baixo 32">
            <a:extLst>
              <a:ext uri="{FF2B5EF4-FFF2-40B4-BE49-F238E27FC236}">
                <a16:creationId xmlns:a16="http://schemas.microsoft.com/office/drawing/2014/main" xmlns="" id="{37FDDB93-D724-46D9-AA06-1B6B876E5973}"/>
              </a:ext>
            </a:extLst>
          </p:cNvPr>
          <p:cNvSpPr/>
          <p:nvPr/>
        </p:nvSpPr>
        <p:spPr bwMode="auto">
          <a:xfrm rot="10800000">
            <a:off x="4684458" y="5717174"/>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ítulo 1"/>
          <p:cNvSpPr>
            <a:spLocks noGrp="1"/>
          </p:cNvSpPr>
          <p:nvPr>
            <p:ph type="title"/>
          </p:nvPr>
        </p:nvSpPr>
        <p:spPr/>
        <p:txBody>
          <a:bodyPr/>
          <a:lstStyle/>
          <a:p>
            <a:r>
              <a:rPr lang="pt-BR" dirty="0"/>
              <a:t>GSI in </a:t>
            </a:r>
            <a:r>
              <a:rPr lang="pt-BR" dirty="0" err="1"/>
              <a:t>the</a:t>
            </a:r>
            <a:r>
              <a:rPr lang="pt-BR" dirty="0"/>
              <a:t> </a:t>
            </a:r>
            <a:r>
              <a:rPr lang="pt-BR" dirty="0" err="1"/>
              <a:t>modeling</a:t>
            </a:r>
            <a:r>
              <a:rPr lang="pt-BR" dirty="0"/>
              <a:t> systems </a:t>
            </a:r>
            <a:r>
              <a:rPr lang="pt-BR" dirty="0" err="1"/>
              <a:t>at</a:t>
            </a:r>
            <a:r>
              <a:rPr lang="pt-BR" dirty="0"/>
              <a:t> CPTEC</a:t>
            </a:r>
          </a:p>
        </p:txBody>
      </p:sp>
      <p:grpSp>
        <p:nvGrpSpPr>
          <p:cNvPr id="8" name="Grupo 7"/>
          <p:cNvGrpSpPr/>
          <p:nvPr/>
        </p:nvGrpSpPr>
        <p:grpSpPr>
          <a:xfrm>
            <a:off x="1869154" y="1106526"/>
            <a:ext cx="7274846" cy="5651461"/>
            <a:chOff x="1282559" y="1115381"/>
            <a:chExt cx="7274846" cy="5651461"/>
          </a:xfrm>
        </p:grpSpPr>
        <p:pic>
          <p:nvPicPr>
            <p:cNvPr id="5" name="Imagem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82559" y="1115381"/>
              <a:ext cx="7274846" cy="5651461"/>
            </a:xfrm>
            <a:prstGeom prst="rect">
              <a:avLst/>
            </a:prstGeom>
          </p:spPr>
        </p:pic>
        <p:sp>
          <p:nvSpPr>
            <p:cNvPr id="7" name="CaixaDeTexto 6"/>
            <p:cNvSpPr txBox="1"/>
            <p:nvPr/>
          </p:nvSpPr>
          <p:spPr>
            <a:xfrm>
              <a:off x="3308967" y="1465701"/>
              <a:ext cx="2906565" cy="400110"/>
            </a:xfrm>
            <a:prstGeom prst="rect">
              <a:avLst/>
            </a:prstGeom>
            <a:noFill/>
          </p:spPr>
          <p:txBody>
            <a:bodyPr wrap="none" rtlCol="0">
              <a:spAutoFit/>
            </a:bodyPr>
            <a:lstStyle/>
            <a:p>
              <a:r>
                <a:rPr lang="en-US" dirty="0"/>
                <a:t>Reading the </a:t>
              </a:r>
              <a:r>
                <a:rPr lang="en-US" dirty="0" err="1"/>
                <a:t>Fisrt</a:t>
              </a:r>
              <a:r>
                <a:rPr lang="en-US" dirty="0"/>
                <a:t>-guess</a:t>
              </a:r>
            </a:p>
          </p:txBody>
        </p:sp>
      </p:grpSp>
      <p:pic>
        <p:nvPicPr>
          <p:cNvPr id="4" name="Espaço Reservado para Conteúdo 3"/>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3158419" y="4448788"/>
            <a:ext cx="6085521" cy="2309199"/>
          </a:xfrm>
        </p:spPr>
      </p:pic>
      <p:sp>
        <p:nvSpPr>
          <p:cNvPr id="6" name="CaixaDeTexto 5"/>
          <p:cNvSpPr txBox="1"/>
          <p:nvPr/>
        </p:nvSpPr>
        <p:spPr>
          <a:xfrm>
            <a:off x="4140437" y="4474073"/>
            <a:ext cx="2403415" cy="400110"/>
          </a:xfrm>
          <a:prstGeom prst="rect">
            <a:avLst/>
          </a:prstGeom>
          <a:noFill/>
        </p:spPr>
        <p:txBody>
          <a:bodyPr wrap="none" rtlCol="0">
            <a:spAutoFit/>
          </a:bodyPr>
          <a:lstStyle/>
          <a:p>
            <a:r>
              <a:rPr lang="en-US" dirty="0"/>
              <a:t>Writing the analysis</a:t>
            </a:r>
          </a:p>
        </p:txBody>
      </p:sp>
    </p:spTree>
    <p:extLst>
      <p:ext uri="{BB962C8B-B14F-4D97-AF65-F5344CB8AC3E}">
        <p14:creationId xmlns:p14="http://schemas.microsoft.com/office/powerpoint/2010/main" xmlns="" val="323877678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xmlns="" id="{BFD443BD-F7B9-405B-85A6-D40FEEB99EA8}"/>
              </a:ext>
            </a:extLst>
          </p:cNvPr>
          <p:cNvSpPr/>
          <p:nvPr/>
        </p:nvSpPr>
        <p:spPr bwMode="auto">
          <a:xfrm>
            <a:off x="3388115" y="3399741"/>
            <a:ext cx="2219845" cy="1016641"/>
          </a:xfrm>
          <a:prstGeom prst="ellipse">
            <a:avLst/>
          </a:prstGeom>
          <a:solidFill>
            <a:schemeClr val="tx2">
              <a:lumMod val="50000"/>
              <a:lumOff val="50000"/>
            </a:schemeClr>
          </a:solidFill>
          <a:ln w="9525" cap="flat" cmpd="sng" algn="ctr">
            <a:solidFill>
              <a:schemeClr val="tx2">
                <a:lumMod val="50000"/>
                <a:lumOff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9" name="CaixaDeTexto 18">
            <a:extLst>
              <a:ext uri="{FF2B5EF4-FFF2-40B4-BE49-F238E27FC236}">
                <a16:creationId xmlns:a16="http://schemas.microsoft.com/office/drawing/2014/main" xmlns="" id="{6622ED05-D1A5-436F-98A9-F5137CDBA2AC}"/>
              </a:ext>
            </a:extLst>
          </p:cNvPr>
          <p:cNvSpPr txBox="1"/>
          <p:nvPr/>
        </p:nvSpPr>
        <p:spPr>
          <a:xfrm>
            <a:off x="3762603" y="3424235"/>
            <a:ext cx="1656147" cy="923330"/>
          </a:xfrm>
          <a:prstGeom prst="rect">
            <a:avLst/>
          </a:prstGeom>
          <a:noFill/>
        </p:spPr>
        <p:txBody>
          <a:bodyPr wrap="square" rtlCol="0">
            <a:spAutoFit/>
          </a:bodyPr>
          <a:lstStyle/>
          <a:p>
            <a:r>
              <a:rPr lang="en-US" sz="5400" b="1" dirty="0"/>
              <a:t>GSI</a:t>
            </a:r>
          </a:p>
        </p:txBody>
      </p:sp>
      <p:sp>
        <p:nvSpPr>
          <p:cNvPr id="21" name="Elipse 20">
            <a:extLst>
              <a:ext uri="{FF2B5EF4-FFF2-40B4-BE49-F238E27FC236}">
                <a16:creationId xmlns:a16="http://schemas.microsoft.com/office/drawing/2014/main" xmlns="" id="{850EB27A-C1E1-4236-B917-7A1607120919}"/>
              </a:ext>
            </a:extLst>
          </p:cNvPr>
          <p:cNvSpPr/>
          <p:nvPr/>
        </p:nvSpPr>
        <p:spPr bwMode="auto">
          <a:xfrm>
            <a:off x="3100295" y="2230566"/>
            <a:ext cx="2787115" cy="771760"/>
          </a:xfrm>
          <a:prstGeom prst="ellipse">
            <a:avLst/>
          </a:prstGeom>
          <a:solidFill>
            <a:schemeClr val="bg2">
              <a:lumMod val="40000"/>
              <a:lumOff val="60000"/>
            </a:schemeClr>
          </a:solidFill>
          <a:ln w="9525" cap="flat" cmpd="sng" algn="ctr">
            <a:solidFill>
              <a:schemeClr val="bg2">
                <a:lumMod val="40000"/>
                <a:lumOff val="6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  Global </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4" name="Elipse 23">
            <a:extLst>
              <a:ext uri="{FF2B5EF4-FFF2-40B4-BE49-F238E27FC236}">
                <a16:creationId xmlns:a16="http://schemas.microsoft.com/office/drawing/2014/main" xmlns="" id="{D1922A56-2FA8-47A1-9B30-5C3DF114F12C}"/>
              </a:ext>
            </a:extLst>
          </p:cNvPr>
          <p:cNvSpPr/>
          <p:nvPr/>
        </p:nvSpPr>
        <p:spPr bwMode="auto">
          <a:xfrm>
            <a:off x="3096486" y="4939133"/>
            <a:ext cx="2787116" cy="667854"/>
          </a:xfrm>
          <a:prstGeom prst="ellipse">
            <a:avLst/>
          </a:prstGeom>
          <a:solidFill>
            <a:srgbClr val="FFC000"/>
          </a:solidFill>
          <a:ln w="9525" cap="flat" cmpd="sng" algn="ctr">
            <a:solidFill>
              <a:schemeClr val="bg2">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Regional</a:t>
            </a:r>
          </a:p>
          <a:p>
            <a:pPr marL="0" marR="0" indent="0" algn="ctr" defTabSz="914400" rtl="0" eaLnBrk="1" fontAlgn="base" latinLnBrk="0" hangingPunct="1">
              <a:lnSpc>
                <a:spcPct val="100000"/>
              </a:lnSpc>
              <a:spcBef>
                <a:spcPct val="0"/>
              </a:spcBef>
              <a:spcAft>
                <a:spcPct val="0"/>
              </a:spcAft>
              <a:buClrTx/>
              <a:buSzTx/>
              <a:buFontTx/>
              <a:buNone/>
              <a:tabLst/>
            </a:pPr>
            <a:r>
              <a:rPr lang="en-US" dirty="0"/>
              <a:t>Modeling system</a:t>
            </a:r>
            <a:endParaRPr kumimoji="0" lang="en-US" sz="2000" b="0" i="0" u="none" strike="noStrike" cap="none" normalizeH="0" baseline="0" dirty="0">
              <a:ln>
                <a:noFill/>
              </a:ln>
              <a:solidFill>
                <a:schemeClr val="tx1"/>
              </a:solidFill>
              <a:effectLst/>
              <a:latin typeface="Arial" charset="0"/>
            </a:endParaRPr>
          </a:p>
        </p:txBody>
      </p:sp>
      <p:sp>
        <p:nvSpPr>
          <p:cNvPr id="22" name="Retângulo 21">
            <a:extLst>
              <a:ext uri="{FF2B5EF4-FFF2-40B4-BE49-F238E27FC236}">
                <a16:creationId xmlns:a16="http://schemas.microsoft.com/office/drawing/2014/main" xmlns="" id="{9DAAF6F5-CDDA-493E-907F-9EEDCF0B2E2F}"/>
              </a:ext>
            </a:extLst>
          </p:cNvPr>
          <p:cNvSpPr/>
          <p:nvPr/>
        </p:nvSpPr>
        <p:spPr bwMode="auto">
          <a:xfrm>
            <a:off x="726623" y="3599937"/>
            <a:ext cx="1557856" cy="704911"/>
          </a:xfrm>
          <a:prstGeom prst="rect">
            <a:avLst/>
          </a:prstGeom>
          <a:solidFill>
            <a:schemeClr val="accent5">
              <a:lumMod val="40000"/>
              <a:lumOff val="6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Observation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a:t>  system</a:t>
            </a:r>
            <a:endParaRPr kumimoji="0" lang="en-US" sz="2000" b="0" i="0" u="none" strike="noStrike" cap="none" normalizeH="0" baseline="0" dirty="0">
              <a:ln>
                <a:noFill/>
              </a:ln>
              <a:solidFill>
                <a:schemeClr val="tx1"/>
              </a:solidFill>
              <a:effectLst/>
              <a:latin typeface="Arial" charset="0"/>
            </a:endParaRPr>
          </a:p>
        </p:txBody>
      </p:sp>
      <p:sp>
        <p:nvSpPr>
          <p:cNvPr id="23" name="Retângulo 22">
            <a:extLst>
              <a:ext uri="{FF2B5EF4-FFF2-40B4-BE49-F238E27FC236}">
                <a16:creationId xmlns:a16="http://schemas.microsoft.com/office/drawing/2014/main" xmlns="" id="{5AD969E9-C1C0-4761-80E9-98C87EDD9BE0}"/>
              </a:ext>
            </a:extLst>
          </p:cNvPr>
          <p:cNvSpPr/>
          <p:nvPr/>
        </p:nvSpPr>
        <p:spPr bwMode="auto">
          <a:xfrm>
            <a:off x="6588794" y="3474542"/>
            <a:ext cx="1700979" cy="808309"/>
          </a:xfrm>
          <a:prstGeom prst="rect">
            <a:avLst/>
          </a:prstGeom>
          <a:solidFill>
            <a:srgbClr val="CCECFF"/>
          </a:solidFill>
          <a:ln w="9525" cap="flat" cmpd="sng" algn="ctr">
            <a:solidFill>
              <a:srgbClr val="CCEC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Evaluation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system</a:t>
            </a:r>
          </a:p>
        </p:txBody>
      </p:sp>
      <p:sp>
        <p:nvSpPr>
          <p:cNvPr id="26" name="Seta: para Baixo 25">
            <a:extLst>
              <a:ext uri="{FF2B5EF4-FFF2-40B4-BE49-F238E27FC236}">
                <a16:creationId xmlns:a16="http://schemas.microsoft.com/office/drawing/2014/main" xmlns="" id="{F445A685-2A6A-47B9-9CD2-023C182EEE14}"/>
              </a:ext>
            </a:extLst>
          </p:cNvPr>
          <p:cNvSpPr/>
          <p:nvPr/>
        </p:nvSpPr>
        <p:spPr bwMode="auto">
          <a:xfrm>
            <a:off x="3984801" y="3050159"/>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Seta: para Baixo 30">
            <a:extLst>
              <a:ext uri="{FF2B5EF4-FFF2-40B4-BE49-F238E27FC236}">
                <a16:creationId xmlns:a16="http://schemas.microsoft.com/office/drawing/2014/main" xmlns="" id="{43062655-F295-4FC6-B940-28AA88CE48F7}"/>
              </a:ext>
            </a:extLst>
          </p:cNvPr>
          <p:cNvSpPr/>
          <p:nvPr/>
        </p:nvSpPr>
        <p:spPr bwMode="auto">
          <a:xfrm rot="10800000">
            <a:off x="4511274" y="301552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Seta: para Baixo 31">
            <a:extLst>
              <a:ext uri="{FF2B5EF4-FFF2-40B4-BE49-F238E27FC236}">
                <a16:creationId xmlns:a16="http://schemas.microsoft.com/office/drawing/2014/main" xmlns="" id="{4E590AF2-BDDE-4988-AD7A-5FCB12C318BD}"/>
              </a:ext>
            </a:extLst>
          </p:cNvPr>
          <p:cNvSpPr/>
          <p:nvPr/>
        </p:nvSpPr>
        <p:spPr bwMode="auto">
          <a:xfrm>
            <a:off x="4033292" y="4553378"/>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3" name="Seta: para Baixo 32">
            <a:extLst>
              <a:ext uri="{FF2B5EF4-FFF2-40B4-BE49-F238E27FC236}">
                <a16:creationId xmlns:a16="http://schemas.microsoft.com/office/drawing/2014/main" xmlns="" id="{37FDDB93-D724-46D9-AA06-1B6B876E5973}"/>
              </a:ext>
            </a:extLst>
          </p:cNvPr>
          <p:cNvSpPr/>
          <p:nvPr/>
        </p:nvSpPr>
        <p:spPr bwMode="auto">
          <a:xfrm rot="10800000">
            <a:off x="4559765" y="451874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ítulo 1"/>
          <p:cNvSpPr>
            <a:spLocks noGrp="1"/>
          </p:cNvSpPr>
          <p:nvPr>
            <p:ph type="title"/>
          </p:nvPr>
        </p:nvSpPr>
        <p:spPr/>
        <p:txBody>
          <a:bodyPr/>
          <a:lstStyle/>
          <a:p>
            <a:r>
              <a:rPr lang="en-US" dirty="0"/>
              <a:t>Presentation contents</a:t>
            </a:r>
            <a:endParaRPr lang="pt-BR" dirty="0"/>
          </a:p>
        </p:txBody>
      </p:sp>
      <p:sp>
        <p:nvSpPr>
          <p:cNvPr id="11" name="Elipse 10">
            <a:extLst>
              <a:ext uri="{FF2B5EF4-FFF2-40B4-BE49-F238E27FC236}">
                <a16:creationId xmlns:a16="http://schemas.microsoft.com/office/drawing/2014/main" xmlns="" id="{AC9DC9C0-5EC4-42D9-A31C-5545BF574EE4}"/>
              </a:ext>
            </a:extLst>
          </p:cNvPr>
          <p:cNvSpPr/>
          <p:nvPr/>
        </p:nvSpPr>
        <p:spPr bwMode="auto">
          <a:xfrm>
            <a:off x="2893283" y="1882060"/>
            <a:ext cx="3174048" cy="2829275"/>
          </a:xfrm>
          <a:prstGeom prst="ellipse">
            <a:avLst/>
          </a:prstGeom>
          <a:noFill/>
          <a:ln w="76200" cap="flat" cmpd="sng" algn="ctr">
            <a:solidFill>
              <a:srgbClr val="FF33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7" name="Seta: para Baixo 26">
            <a:extLst>
              <a:ext uri="{FF2B5EF4-FFF2-40B4-BE49-F238E27FC236}">
                <a16:creationId xmlns:a16="http://schemas.microsoft.com/office/drawing/2014/main" xmlns="" id="{298AC412-3E4B-4F72-99E9-EA525940E697}"/>
              </a:ext>
            </a:extLst>
          </p:cNvPr>
          <p:cNvSpPr/>
          <p:nvPr/>
        </p:nvSpPr>
        <p:spPr bwMode="auto">
          <a:xfrm rot="16200000">
            <a:off x="5870950" y="4042442"/>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Seta: para Baixo 27">
            <a:extLst>
              <a:ext uri="{FF2B5EF4-FFF2-40B4-BE49-F238E27FC236}">
                <a16:creationId xmlns:a16="http://schemas.microsoft.com/office/drawing/2014/main" xmlns="" id="{5D20ADDA-ADDA-4F92-A04C-8BCAD31692A5}"/>
              </a:ext>
            </a:extLst>
          </p:cNvPr>
          <p:cNvSpPr/>
          <p:nvPr/>
        </p:nvSpPr>
        <p:spPr bwMode="auto">
          <a:xfrm rot="5400000">
            <a:off x="5822621" y="3522750"/>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Seta: para Baixo 29">
            <a:extLst>
              <a:ext uri="{FF2B5EF4-FFF2-40B4-BE49-F238E27FC236}">
                <a16:creationId xmlns:a16="http://schemas.microsoft.com/office/drawing/2014/main" xmlns="" id="{FDB19372-DABB-4352-BFCC-54E466E45901}"/>
              </a:ext>
            </a:extLst>
          </p:cNvPr>
          <p:cNvSpPr/>
          <p:nvPr/>
        </p:nvSpPr>
        <p:spPr bwMode="auto">
          <a:xfrm rot="16200000">
            <a:off x="2518729" y="4042443"/>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4" name="Seta: para Baixo 33">
            <a:extLst>
              <a:ext uri="{FF2B5EF4-FFF2-40B4-BE49-F238E27FC236}">
                <a16:creationId xmlns:a16="http://schemas.microsoft.com/office/drawing/2014/main" xmlns="" id="{602F73CB-656D-4CC3-AFFB-C774FE400AB7}"/>
              </a:ext>
            </a:extLst>
          </p:cNvPr>
          <p:cNvSpPr/>
          <p:nvPr/>
        </p:nvSpPr>
        <p:spPr bwMode="auto">
          <a:xfrm rot="5400000">
            <a:off x="2470400" y="3522751"/>
            <a:ext cx="422147" cy="32573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CaixaDeTexto 17">
            <a:extLst>
              <a:ext uri="{FF2B5EF4-FFF2-40B4-BE49-F238E27FC236}">
                <a16:creationId xmlns:a16="http://schemas.microsoft.com/office/drawing/2014/main" xmlns="" id="{B2769B3B-F736-4FC7-9C17-9774128DB8C0}"/>
              </a:ext>
            </a:extLst>
          </p:cNvPr>
          <p:cNvSpPr txBox="1"/>
          <p:nvPr/>
        </p:nvSpPr>
        <p:spPr>
          <a:xfrm>
            <a:off x="364824" y="1176613"/>
            <a:ext cx="2778325" cy="381642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b="1" dirty="0"/>
              <a:t>Motivation:</a:t>
            </a:r>
          </a:p>
          <a:p>
            <a:pPr marL="342900" indent="-342900">
              <a:lnSpc>
                <a:spcPct val="150000"/>
              </a:lnSpc>
              <a:buFont typeface="Arial" panose="020B0604020202020204" pitchFamily="34" charset="0"/>
              <a:buChar char="•"/>
            </a:pPr>
            <a:r>
              <a:rPr lang="en-US" b="1" dirty="0"/>
              <a:t>Objectives</a:t>
            </a:r>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lnSpc>
                <a:spcPct val="150000"/>
              </a:lnSpc>
              <a:buFont typeface="Arial" panose="020B0604020202020204" pitchFamily="34" charset="0"/>
              <a:buChar char="•"/>
            </a:pPr>
            <a:endParaRPr lang="en-US" b="1" dirty="0"/>
          </a:p>
          <a:p>
            <a:pPr marL="342900" indent="-342900">
              <a:buFont typeface="Arial" panose="020B0604020202020204" pitchFamily="34" charset="0"/>
              <a:buChar char="•"/>
            </a:pPr>
            <a:r>
              <a:rPr lang="en-US" sz="1600" b="1" dirty="0"/>
              <a:t>Actual </a:t>
            </a:r>
          </a:p>
          <a:p>
            <a:pPr marL="342900" indent="-342900">
              <a:buFont typeface="Arial" panose="020B0604020202020204" pitchFamily="34" charset="0"/>
              <a:buChar char="•"/>
            </a:pPr>
            <a:r>
              <a:rPr lang="en-US" sz="1600" b="1" dirty="0"/>
              <a:t>Next steps to increase:</a:t>
            </a:r>
          </a:p>
        </p:txBody>
      </p:sp>
    </p:spTree>
    <p:extLst>
      <p:ext uri="{BB962C8B-B14F-4D97-AF65-F5344CB8AC3E}">
        <p14:creationId xmlns:p14="http://schemas.microsoft.com/office/powerpoint/2010/main" xmlns="" val="56630216"/>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5408" y="-17061"/>
            <a:ext cx="8229600" cy="1143000"/>
          </a:xfrm>
        </p:spPr>
        <p:txBody>
          <a:bodyPr>
            <a:normAutofit/>
          </a:bodyPr>
          <a:lstStyle/>
          <a:p>
            <a:pPr indent="19050">
              <a:lnSpc>
                <a:spcPct val="100000"/>
              </a:lnSpc>
            </a:pPr>
            <a:r>
              <a:rPr lang="en-US" dirty="0"/>
              <a:t>Concept of the </a:t>
            </a:r>
            <a:r>
              <a:rPr lang="en-US" dirty="0">
                <a:solidFill>
                  <a:srgbClr val="FF0000"/>
                </a:solidFill>
              </a:rPr>
              <a:t>Global Modeling System </a:t>
            </a:r>
            <a:r>
              <a:rPr lang="en-US" dirty="0"/>
              <a:t>(SMG)</a:t>
            </a:r>
            <a:br>
              <a:rPr lang="en-US" dirty="0"/>
            </a:br>
            <a:r>
              <a:rPr lang="en-US" dirty="0"/>
              <a:t>Deterministic and Ensemble forecasting</a:t>
            </a:r>
            <a:endParaRPr lang="en-US" sz="900" dirty="0"/>
          </a:p>
        </p:txBody>
      </p:sp>
      <p:sp>
        <p:nvSpPr>
          <p:cNvPr id="4" name="AutoShape 2" descr="https://projetos.cptec.inpe.br/attachments/download/1220/estrutura_smg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4" descr="https://projetos.cptec.inpe.br/attachments/download/1220/estrutura_smg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8" name="Imagem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9318" y="3248219"/>
            <a:ext cx="3495518" cy="3055342"/>
          </a:xfrm>
          <a:prstGeom prst="rect">
            <a:avLst/>
          </a:prstGeom>
        </p:spPr>
      </p:pic>
      <p:pic>
        <p:nvPicPr>
          <p:cNvPr id="28677"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6530"/>
          <a:stretch/>
        </p:blipFill>
        <p:spPr bwMode="auto">
          <a:xfrm>
            <a:off x="81835" y="1376317"/>
            <a:ext cx="4667146" cy="18788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ixaDeTexto 2">
            <a:extLst>
              <a:ext uri="{FF2B5EF4-FFF2-40B4-BE49-F238E27FC236}">
                <a16:creationId xmlns:a16="http://schemas.microsoft.com/office/drawing/2014/main" xmlns="" id="{B4367C38-F77B-4710-A602-433D156C688E}"/>
              </a:ext>
            </a:extLst>
          </p:cNvPr>
          <p:cNvSpPr txBox="1"/>
          <p:nvPr/>
        </p:nvSpPr>
        <p:spPr>
          <a:xfrm>
            <a:off x="132732" y="976207"/>
            <a:ext cx="5331331" cy="369332"/>
          </a:xfrm>
          <a:prstGeom prst="rect">
            <a:avLst/>
          </a:prstGeom>
          <a:noFill/>
        </p:spPr>
        <p:txBody>
          <a:bodyPr wrap="none" rtlCol="0">
            <a:spAutoFit/>
          </a:bodyPr>
          <a:lstStyle/>
          <a:p>
            <a:r>
              <a:rPr lang="en-US" sz="1800" b="1" dirty="0"/>
              <a:t>A main project in a SVN/Redmine environment </a:t>
            </a:r>
          </a:p>
        </p:txBody>
      </p:sp>
      <p:sp>
        <p:nvSpPr>
          <p:cNvPr id="20" name="Espaço Reservado para Conteúdo 2">
            <a:extLst>
              <a:ext uri="{FF2B5EF4-FFF2-40B4-BE49-F238E27FC236}">
                <a16:creationId xmlns:a16="http://schemas.microsoft.com/office/drawing/2014/main" xmlns="" id="{93ECAB15-8CEB-4024-ACBB-3CC9FE36AD2D}"/>
              </a:ext>
            </a:extLst>
          </p:cNvPr>
          <p:cNvSpPr>
            <a:spLocks noGrp="1"/>
          </p:cNvSpPr>
          <p:nvPr>
            <p:ph idx="1"/>
          </p:nvPr>
        </p:nvSpPr>
        <p:spPr>
          <a:xfrm>
            <a:off x="4966112" y="1345539"/>
            <a:ext cx="4257675" cy="4929411"/>
          </a:xfrm>
        </p:spPr>
        <p:txBody>
          <a:bodyPr/>
          <a:lstStyle/>
          <a:p>
            <a:r>
              <a:rPr lang="en-US" sz="1800" dirty="0"/>
              <a:t>SMG components: </a:t>
            </a:r>
          </a:p>
          <a:p>
            <a:pPr lvl="1"/>
            <a:r>
              <a:rPr lang="en-US" sz="1600" dirty="0"/>
              <a:t>Data assimilation system (GSI)</a:t>
            </a:r>
          </a:p>
          <a:p>
            <a:pPr lvl="1"/>
            <a:r>
              <a:rPr lang="en-US" sz="1600" dirty="0"/>
              <a:t>Global atmospheric model (BAM)</a:t>
            </a:r>
          </a:p>
          <a:p>
            <a:pPr lvl="1"/>
            <a:r>
              <a:rPr lang="en-US" sz="1600" dirty="0"/>
              <a:t>Global ensemble modeling system;</a:t>
            </a:r>
          </a:p>
          <a:p>
            <a:r>
              <a:rPr lang="en-US" sz="1800" dirty="0"/>
              <a:t>Current applications:</a:t>
            </a:r>
          </a:p>
          <a:p>
            <a:pPr lvl="1"/>
            <a:r>
              <a:rPr lang="en-US" sz="1600" dirty="0"/>
              <a:t>Deterministic forecasting using Var/GSI; </a:t>
            </a:r>
          </a:p>
          <a:p>
            <a:pPr lvl="1"/>
            <a:r>
              <a:rPr lang="en-US" sz="1600" dirty="0"/>
              <a:t>Ensemble forecasting;</a:t>
            </a:r>
          </a:p>
          <a:p>
            <a:pPr lvl="1"/>
            <a:r>
              <a:rPr lang="en-US" sz="1600" dirty="0"/>
              <a:t>Land Data assimilation into BAM;</a:t>
            </a:r>
          </a:p>
          <a:p>
            <a:r>
              <a:rPr lang="en-US" sz="1800" dirty="0"/>
              <a:t>Future applications (plans):</a:t>
            </a:r>
          </a:p>
          <a:p>
            <a:pPr lvl="1"/>
            <a:r>
              <a:rPr lang="en-US" sz="1600" dirty="0"/>
              <a:t>Data assimilation using </a:t>
            </a:r>
            <a:r>
              <a:rPr lang="en-US" sz="1600" dirty="0" err="1"/>
              <a:t>EnKF</a:t>
            </a:r>
            <a:r>
              <a:rPr lang="en-US" sz="1600" dirty="0"/>
              <a:t>/GSI;</a:t>
            </a:r>
          </a:p>
          <a:p>
            <a:pPr lvl="1"/>
            <a:r>
              <a:rPr lang="en-US" sz="1600" dirty="0"/>
              <a:t>Hybrid data assimilation using Var/</a:t>
            </a:r>
            <a:r>
              <a:rPr lang="en-US" sz="1600" dirty="0" err="1"/>
              <a:t>EnKF</a:t>
            </a:r>
            <a:r>
              <a:rPr lang="en-US" sz="1600" dirty="0"/>
              <a:t>;</a:t>
            </a:r>
          </a:p>
          <a:p>
            <a:pPr lvl="1"/>
            <a:r>
              <a:rPr lang="en-US" sz="1600" dirty="0"/>
              <a:t>Ensemble forecasting using ensemble of analysis generated by </a:t>
            </a:r>
            <a:r>
              <a:rPr lang="en-US" sz="1600" dirty="0" err="1"/>
              <a:t>EnKF</a:t>
            </a:r>
            <a:r>
              <a:rPr lang="en-US" sz="1600" dirty="0"/>
              <a:t>/GSI;</a:t>
            </a:r>
          </a:p>
          <a:p>
            <a:pPr lvl="1"/>
            <a:r>
              <a:rPr lang="en-US" altLang="pt-BR" sz="1600" dirty="0"/>
              <a:t>Oceanic data assimilation;</a:t>
            </a:r>
            <a:endParaRPr lang="en-US" altLang="pt-BR" sz="2000" dirty="0"/>
          </a:p>
          <a:p>
            <a:pPr lvl="1" hangingPunct="1"/>
            <a:endParaRPr lang="en-US" altLang="pt-BR" sz="2000" dirty="0"/>
          </a:p>
          <a:p>
            <a:pPr lvl="1"/>
            <a:endParaRPr lang="en-US" sz="2000" dirty="0"/>
          </a:p>
          <a:p>
            <a:endParaRPr lang="en-US" dirty="0"/>
          </a:p>
        </p:txBody>
      </p:sp>
      <p:grpSp>
        <p:nvGrpSpPr>
          <p:cNvPr id="21" name="Agrupar 20">
            <a:extLst>
              <a:ext uri="{FF2B5EF4-FFF2-40B4-BE49-F238E27FC236}">
                <a16:creationId xmlns:a16="http://schemas.microsoft.com/office/drawing/2014/main" xmlns="" id="{36038A61-509C-432F-B020-E9D5F2F2ACF1}"/>
              </a:ext>
            </a:extLst>
          </p:cNvPr>
          <p:cNvGrpSpPr/>
          <p:nvPr/>
        </p:nvGrpSpPr>
        <p:grpSpPr>
          <a:xfrm>
            <a:off x="2110471" y="6274950"/>
            <a:ext cx="6804212" cy="461663"/>
            <a:chOff x="900953" y="6115603"/>
            <a:chExt cx="6804212" cy="461663"/>
          </a:xfrm>
        </p:grpSpPr>
        <p:sp>
          <p:nvSpPr>
            <p:cNvPr id="22" name="Rectângulo 165">
              <a:extLst>
                <a:ext uri="{FF2B5EF4-FFF2-40B4-BE49-F238E27FC236}">
                  <a16:creationId xmlns:a16="http://schemas.microsoft.com/office/drawing/2014/main" xmlns="" id="{C02AEBFD-3979-45E0-9320-394513ED7151}"/>
                </a:ext>
              </a:extLst>
            </p:cNvPr>
            <p:cNvSpPr/>
            <p:nvPr/>
          </p:nvSpPr>
          <p:spPr bwMode="auto">
            <a:xfrm rot="5400000">
              <a:off x="4072227" y="2944329"/>
              <a:ext cx="461663" cy="6804212"/>
            </a:xfrm>
            <a:prstGeom prst="rect">
              <a:avLst/>
            </a:prstGeom>
            <a:gradFill>
              <a:gsLst>
                <a:gs pos="0">
                  <a:schemeClr val="accent5">
                    <a:shade val="51000"/>
                    <a:satMod val="130000"/>
                    <a:alpha val="25000"/>
                  </a:schemeClr>
                </a:gs>
                <a:gs pos="80000">
                  <a:schemeClr val="accent5">
                    <a:shade val="93000"/>
                    <a:satMod val="130000"/>
                    <a:alpha val="27000"/>
                  </a:schemeClr>
                </a:gs>
                <a:gs pos="100000">
                  <a:schemeClr val="accent5">
                    <a:shade val="94000"/>
                    <a:satMod val="135000"/>
                    <a:alpha val="23000"/>
                  </a:schemeClr>
                </a:gs>
              </a:gsLst>
            </a:gradFill>
            <a:ln w="152400">
              <a:solidFill>
                <a:schemeClr val="bg1"/>
              </a:solidFill>
              <a:headEnd type="none" w="med" len="med"/>
              <a:tailEnd type="none" w="med" len="med"/>
            </a:ln>
            <a:extLst/>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23" name="Rectângulo 199">
              <a:extLst>
                <a:ext uri="{FF2B5EF4-FFF2-40B4-BE49-F238E27FC236}">
                  <a16:creationId xmlns:a16="http://schemas.microsoft.com/office/drawing/2014/main" xmlns="" id="{330CC392-4404-4110-9923-63521AC989E1}"/>
                </a:ext>
              </a:extLst>
            </p:cNvPr>
            <p:cNvSpPr/>
            <p:nvPr/>
          </p:nvSpPr>
          <p:spPr bwMode="auto">
            <a:xfrm rot="5400000">
              <a:off x="5521274" y="5691033"/>
              <a:ext cx="218075" cy="1341637"/>
            </a:xfrm>
            <a:prstGeom prst="rect">
              <a:avLst/>
            </a:prstGeom>
            <a:solidFill>
              <a:schemeClr val="accent6">
                <a:alpha val="63000"/>
              </a:schemeClr>
            </a:solidFill>
            <a:ln w="12700" cap="flat" cmpd="sng" algn="ctr">
              <a:solidFill>
                <a:schemeClr val="bg1"/>
              </a:solidFill>
              <a:prstDash val="solid"/>
              <a:round/>
              <a:headEnd type="none" w="med" len="med"/>
              <a:tailEnd type="none" w="med" len="med"/>
            </a:ln>
            <a:effectLst>
              <a:outerShdw blurRad="50800" dist="38100" dir="2700000" algn="tl" rotWithShape="0">
                <a:schemeClr val="bg1">
                  <a:alpha val="40000"/>
                </a:schemeClr>
              </a:outerShdw>
            </a:effectLst>
            <a:scene3d>
              <a:camera prst="orthographicFront"/>
              <a:lightRig rig="legacyFlat3" dir="b"/>
            </a:scene3d>
            <a:sp3d extrusionH="121893000" prstMaterial="legacyMatte">
              <a:extrusionClr>
                <a:schemeClr val="bg1"/>
              </a:extrusionClr>
            </a:sp3d>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24" name="Rectângulo 203">
              <a:extLst>
                <a:ext uri="{FF2B5EF4-FFF2-40B4-BE49-F238E27FC236}">
                  <a16:creationId xmlns:a16="http://schemas.microsoft.com/office/drawing/2014/main" xmlns="" id="{63303FC4-5644-4A64-A474-04264CA2C650}"/>
                </a:ext>
              </a:extLst>
            </p:cNvPr>
            <p:cNvSpPr/>
            <p:nvPr/>
          </p:nvSpPr>
          <p:spPr bwMode="auto">
            <a:xfrm rot="5400000">
              <a:off x="2879177" y="5687675"/>
              <a:ext cx="218075" cy="1328240"/>
            </a:xfrm>
            <a:prstGeom prst="rect">
              <a:avLst/>
            </a:prstGeom>
            <a:solidFill>
              <a:schemeClr val="accent6">
                <a:alpha val="63000"/>
              </a:schemeClr>
            </a:solidFill>
            <a:ln w="12700" cap="flat" cmpd="sng" algn="ctr">
              <a:solidFill>
                <a:schemeClr val="bg1"/>
              </a:solidFill>
              <a:prstDash val="solid"/>
              <a:round/>
              <a:headEnd type="none" w="med" len="med"/>
              <a:tailEnd type="none" w="med" len="med"/>
            </a:ln>
            <a:effectLst>
              <a:outerShdw blurRad="50800" dist="38100" dir="2700000" algn="tl" rotWithShape="0">
                <a:schemeClr val="bg1">
                  <a:alpha val="40000"/>
                </a:schemeClr>
              </a:outerShdw>
            </a:effectLst>
            <a:scene3d>
              <a:camera prst="orthographicFront"/>
              <a:lightRig rig="legacyFlat3" dir="b"/>
            </a:scene3d>
            <a:sp3d extrusionH="121893000" prstMaterial="legacyMatte">
              <a:extrusionClr>
                <a:schemeClr val="bg1"/>
              </a:extrusionClr>
            </a:sp3d>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0" i="0" u="none" strike="noStrike" cap="none" normalizeH="0" baseline="0">
                <a:ln>
                  <a:noFill/>
                </a:ln>
                <a:solidFill>
                  <a:schemeClr val="tx1"/>
                </a:solidFill>
                <a:effectLst/>
                <a:latin typeface="Times New Roman" pitchFamily="18" charset="0"/>
              </a:endParaRPr>
            </a:p>
          </p:txBody>
        </p:sp>
        <p:sp>
          <p:nvSpPr>
            <p:cNvPr id="27" name="CaixaDeTexto 26">
              <a:extLst>
                <a:ext uri="{FF2B5EF4-FFF2-40B4-BE49-F238E27FC236}">
                  <a16:creationId xmlns:a16="http://schemas.microsoft.com/office/drawing/2014/main" xmlns="" id="{0B8A2FEA-195E-48AD-B490-16DE7CCD92B9}"/>
                </a:ext>
              </a:extLst>
            </p:cNvPr>
            <p:cNvSpPr txBox="1"/>
            <p:nvPr/>
          </p:nvSpPr>
          <p:spPr>
            <a:xfrm>
              <a:off x="1353372" y="6192546"/>
              <a:ext cx="5899372" cy="307777"/>
            </a:xfrm>
            <a:prstGeom prst="rect">
              <a:avLst/>
            </a:prstGeom>
            <a:noFill/>
            <a:ln>
              <a:noFill/>
            </a:ln>
          </p:spPr>
          <p:txBody>
            <a:bodyPr wrap="none" rtlCol="0">
              <a:spAutoFit/>
            </a:bodyPr>
            <a:lstStyle/>
            <a:p>
              <a:r>
                <a:rPr lang="pt-BR" sz="1400" b="1" dirty="0">
                  <a:solidFill>
                    <a:schemeClr val="bg1"/>
                  </a:solidFill>
                </a:rPr>
                <a:t>2016                    2017                  2018                  2019                   2020</a:t>
              </a:r>
              <a:endParaRPr lang="pt-BR" sz="1400" b="1" dirty="0">
                <a:solidFill>
                  <a:srgbClr val="FF0000"/>
                </a:solidFill>
              </a:endParaRPr>
            </a:p>
          </p:txBody>
        </p:sp>
      </p:grpSp>
      <p:sp>
        <p:nvSpPr>
          <p:cNvPr id="31" name="Balão de Fala: Retângulo 30">
            <a:extLst>
              <a:ext uri="{FF2B5EF4-FFF2-40B4-BE49-F238E27FC236}">
                <a16:creationId xmlns:a16="http://schemas.microsoft.com/office/drawing/2014/main" xmlns="" id="{E97E48C4-41E9-42E3-93F4-D792DF6E2B62}"/>
              </a:ext>
            </a:extLst>
          </p:cNvPr>
          <p:cNvSpPr/>
          <p:nvPr/>
        </p:nvSpPr>
        <p:spPr bwMode="auto">
          <a:xfrm>
            <a:off x="1358111" y="5911441"/>
            <a:ext cx="1237931" cy="216692"/>
          </a:xfrm>
          <a:prstGeom prst="wedgeRectCallout">
            <a:avLst>
              <a:gd name="adj1" fmla="val 41151"/>
              <a:gd name="adj2" fmla="val 158554"/>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March: begin</a:t>
            </a:r>
          </a:p>
        </p:txBody>
      </p:sp>
    </p:spTree>
    <p:extLst>
      <p:ext uri="{BB962C8B-B14F-4D97-AF65-F5344CB8AC3E}">
        <p14:creationId xmlns:p14="http://schemas.microsoft.com/office/powerpoint/2010/main" xmlns="" val="371032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8C3A7030-4A1C-48B9-B63D-5C52036806E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6933" y="1108533"/>
            <a:ext cx="8050810" cy="5814474"/>
          </a:xfrm>
          <a:prstGeom prst="rect">
            <a:avLst/>
          </a:prstGeom>
        </p:spPr>
      </p:pic>
      <p:sp>
        <p:nvSpPr>
          <p:cNvPr id="2" name="Título 1"/>
          <p:cNvSpPr>
            <a:spLocks noGrp="1"/>
          </p:cNvSpPr>
          <p:nvPr>
            <p:ph type="title"/>
          </p:nvPr>
        </p:nvSpPr>
        <p:spPr>
          <a:xfrm>
            <a:off x="2354140" y="256704"/>
            <a:ext cx="7868780" cy="717550"/>
          </a:xfrm>
        </p:spPr>
        <p:txBody>
          <a:bodyPr/>
          <a:lstStyle/>
          <a:p>
            <a:r>
              <a:rPr lang="en-US" dirty="0"/>
              <a:t>Interface between BAM model and GSI system</a:t>
            </a:r>
          </a:p>
        </p:txBody>
      </p:sp>
      <p:sp>
        <p:nvSpPr>
          <p:cNvPr id="4" name="AutoShape 2" descr="https://projetos.cptec.inpe.br/attachments/download/1650/esquemaInterface3.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7" name="Agrupar 16">
            <a:extLst>
              <a:ext uri="{FF2B5EF4-FFF2-40B4-BE49-F238E27FC236}">
                <a16:creationId xmlns:a16="http://schemas.microsoft.com/office/drawing/2014/main" xmlns="" id="{14D8E414-8CF3-4183-B021-AAC5D8183240}"/>
              </a:ext>
            </a:extLst>
          </p:cNvPr>
          <p:cNvGrpSpPr/>
          <p:nvPr/>
        </p:nvGrpSpPr>
        <p:grpSpPr>
          <a:xfrm>
            <a:off x="-76667" y="1435090"/>
            <a:ext cx="4414241" cy="2978728"/>
            <a:chOff x="0" y="1357745"/>
            <a:chExt cx="4414241" cy="2978728"/>
          </a:xfrm>
        </p:grpSpPr>
        <p:sp>
          <p:nvSpPr>
            <p:cNvPr id="11" name="Forma Livre: Forma 10">
              <a:extLst>
                <a:ext uri="{FF2B5EF4-FFF2-40B4-BE49-F238E27FC236}">
                  <a16:creationId xmlns:a16="http://schemas.microsoft.com/office/drawing/2014/main" xmlns="" id="{129496C1-13CB-4ACC-AC57-CC4CFAB6C9AB}"/>
                </a:ext>
              </a:extLst>
            </p:cNvPr>
            <p:cNvSpPr/>
            <p:nvPr/>
          </p:nvSpPr>
          <p:spPr bwMode="auto">
            <a:xfrm>
              <a:off x="789709" y="1357745"/>
              <a:ext cx="3624532" cy="1828800"/>
            </a:xfrm>
            <a:custGeom>
              <a:avLst/>
              <a:gdLst>
                <a:gd name="connsiteX0" fmla="*/ 4544291 w 4558145"/>
                <a:gd name="connsiteY0" fmla="*/ 1427019 h 1828800"/>
                <a:gd name="connsiteX1" fmla="*/ 3906982 w 4558145"/>
                <a:gd name="connsiteY1" fmla="*/ 0 h 1828800"/>
                <a:gd name="connsiteX2" fmla="*/ 0 w 4558145"/>
                <a:gd name="connsiteY2" fmla="*/ 0 h 1828800"/>
                <a:gd name="connsiteX3" fmla="*/ 4558145 w 4558145"/>
                <a:gd name="connsiteY3" fmla="*/ 1828800 h 1828800"/>
                <a:gd name="connsiteX4" fmla="*/ 4544291 w 4558145"/>
                <a:gd name="connsiteY4" fmla="*/ 1427019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145" h="1828800">
                  <a:moveTo>
                    <a:pt x="4544291" y="1427019"/>
                  </a:moveTo>
                  <a:lnTo>
                    <a:pt x="3906982" y="0"/>
                  </a:lnTo>
                  <a:lnTo>
                    <a:pt x="0" y="0"/>
                  </a:lnTo>
                  <a:lnTo>
                    <a:pt x="4558145" y="1828800"/>
                  </a:lnTo>
                  <a:lnTo>
                    <a:pt x="4544291" y="1427019"/>
                  </a:lnTo>
                  <a:close/>
                </a:path>
              </a:pathLst>
            </a:custGeom>
            <a:solidFill>
              <a:srgbClr val="00B0F0">
                <a:alpha val="86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14" name="Forma Livre: Forma 13">
              <a:extLst>
                <a:ext uri="{FF2B5EF4-FFF2-40B4-BE49-F238E27FC236}">
                  <a16:creationId xmlns:a16="http://schemas.microsoft.com/office/drawing/2014/main" xmlns="" id="{F6F92D84-B5BE-440E-9A49-89F4D79B1B0D}"/>
                </a:ext>
              </a:extLst>
            </p:cNvPr>
            <p:cNvSpPr/>
            <p:nvPr/>
          </p:nvSpPr>
          <p:spPr bwMode="auto">
            <a:xfrm flipV="1">
              <a:off x="789708" y="2798616"/>
              <a:ext cx="3624532" cy="1518805"/>
            </a:xfrm>
            <a:custGeom>
              <a:avLst/>
              <a:gdLst>
                <a:gd name="connsiteX0" fmla="*/ 4544291 w 4558145"/>
                <a:gd name="connsiteY0" fmla="*/ 1427019 h 1828800"/>
                <a:gd name="connsiteX1" fmla="*/ 3906982 w 4558145"/>
                <a:gd name="connsiteY1" fmla="*/ 0 h 1828800"/>
                <a:gd name="connsiteX2" fmla="*/ 0 w 4558145"/>
                <a:gd name="connsiteY2" fmla="*/ 0 h 1828800"/>
                <a:gd name="connsiteX3" fmla="*/ 4558145 w 4558145"/>
                <a:gd name="connsiteY3" fmla="*/ 1828800 h 1828800"/>
                <a:gd name="connsiteX4" fmla="*/ 4544291 w 4558145"/>
                <a:gd name="connsiteY4" fmla="*/ 1427019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145" h="1828800">
                  <a:moveTo>
                    <a:pt x="4544291" y="1427019"/>
                  </a:moveTo>
                  <a:lnTo>
                    <a:pt x="3906982" y="0"/>
                  </a:lnTo>
                  <a:lnTo>
                    <a:pt x="0" y="0"/>
                  </a:lnTo>
                  <a:lnTo>
                    <a:pt x="4558145" y="1828800"/>
                  </a:lnTo>
                  <a:lnTo>
                    <a:pt x="4544291" y="1427019"/>
                  </a:lnTo>
                  <a:close/>
                </a:path>
              </a:pathLst>
            </a:custGeom>
            <a:solidFill>
              <a:srgbClr val="0070C0">
                <a:alpha val="48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pic>
          <p:nvPicPr>
            <p:cNvPr id="16" name="Imagem 15">
              <a:extLst>
                <a:ext uri="{FF2B5EF4-FFF2-40B4-BE49-F238E27FC236}">
                  <a16:creationId xmlns:a16="http://schemas.microsoft.com/office/drawing/2014/main" xmlns="" id="{B3CD3B3E-F4A9-46C4-AF00-B6838D5402D6}"/>
                </a:ext>
              </a:extLst>
            </p:cNvPr>
            <p:cNvPicPr>
              <a:picLocks noChangeAspect="1"/>
            </p:cNvPicPr>
            <p:nvPr/>
          </p:nvPicPr>
          <p:blipFill>
            <a:blip r:embed="rId4" cstate="print"/>
            <a:stretch>
              <a:fillRect/>
            </a:stretch>
          </p:blipFill>
          <p:spPr>
            <a:xfrm>
              <a:off x="0" y="1361209"/>
              <a:ext cx="3913889" cy="2975264"/>
            </a:xfrm>
            <a:prstGeom prst="rect">
              <a:avLst/>
            </a:prstGeom>
          </p:spPr>
        </p:pic>
        <p:sp>
          <p:nvSpPr>
            <p:cNvPr id="13" name="Retângulo 12">
              <a:extLst>
                <a:ext uri="{FF2B5EF4-FFF2-40B4-BE49-F238E27FC236}">
                  <a16:creationId xmlns:a16="http://schemas.microsoft.com/office/drawing/2014/main" xmlns="" id="{25214429-73C6-4510-9AF0-191CF86D7964}"/>
                </a:ext>
              </a:extLst>
            </p:cNvPr>
            <p:cNvSpPr/>
            <p:nvPr/>
          </p:nvSpPr>
          <p:spPr bwMode="auto">
            <a:xfrm>
              <a:off x="0" y="1357745"/>
              <a:ext cx="3913889" cy="2978728"/>
            </a:xfrm>
            <a:prstGeom prst="rect">
              <a:avLst/>
            </a:prstGeom>
            <a:noFill/>
            <a:ln w="44450" cap="flat" cmpd="sng" algn="ctr">
              <a:solidFill>
                <a:srgbClr val="0070C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grpSp>
      <p:grpSp>
        <p:nvGrpSpPr>
          <p:cNvPr id="47" name="Agrupar 46">
            <a:extLst>
              <a:ext uri="{FF2B5EF4-FFF2-40B4-BE49-F238E27FC236}">
                <a16:creationId xmlns:a16="http://schemas.microsoft.com/office/drawing/2014/main" xmlns="" id="{29D6C4A8-814E-4704-894D-B3182927140E}"/>
              </a:ext>
            </a:extLst>
          </p:cNvPr>
          <p:cNvGrpSpPr/>
          <p:nvPr/>
        </p:nvGrpSpPr>
        <p:grpSpPr>
          <a:xfrm>
            <a:off x="5000856" y="1421239"/>
            <a:ext cx="3913889" cy="3948542"/>
            <a:chOff x="5043055" y="1316185"/>
            <a:chExt cx="3913889" cy="3948542"/>
          </a:xfrm>
        </p:grpSpPr>
        <p:grpSp>
          <p:nvGrpSpPr>
            <p:cNvPr id="46" name="Agrupar 45">
              <a:extLst>
                <a:ext uri="{FF2B5EF4-FFF2-40B4-BE49-F238E27FC236}">
                  <a16:creationId xmlns:a16="http://schemas.microsoft.com/office/drawing/2014/main" xmlns="" id="{52E97D1D-32A4-4244-AFFB-5C718599EFC4}"/>
                </a:ext>
              </a:extLst>
            </p:cNvPr>
            <p:cNvGrpSpPr/>
            <p:nvPr/>
          </p:nvGrpSpPr>
          <p:grpSpPr>
            <a:xfrm>
              <a:off x="5043055" y="1316185"/>
              <a:ext cx="3901921" cy="3948542"/>
              <a:chOff x="5043055" y="1316185"/>
              <a:chExt cx="3901921" cy="3948542"/>
            </a:xfrm>
          </p:grpSpPr>
          <p:sp>
            <p:nvSpPr>
              <p:cNvPr id="37" name="Forma Livre: Forma 36">
                <a:extLst>
                  <a:ext uri="{FF2B5EF4-FFF2-40B4-BE49-F238E27FC236}">
                    <a16:creationId xmlns:a16="http://schemas.microsoft.com/office/drawing/2014/main" xmlns="" id="{F31DD01A-4D80-4B50-90E9-5911A10B8A42}"/>
                  </a:ext>
                </a:extLst>
              </p:cNvPr>
              <p:cNvSpPr/>
              <p:nvPr/>
            </p:nvSpPr>
            <p:spPr bwMode="auto">
              <a:xfrm>
                <a:off x="5043055" y="1330036"/>
                <a:ext cx="1537854" cy="3934691"/>
              </a:xfrm>
              <a:custGeom>
                <a:avLst/>
                <a:gdLst>
                  <a:gd name="connsiteX0" fmla="*/ 13854 w 1537854"/>
                  <a:gd name="connsiteY0" fmla="*/ 2951019 h 3934691"/>
                  <a:gd name="connsiteX1" fmla="*/ 1537854 w 1537854"/>
                  <a:gd name="connsiteY1" fmla="*/ 3934691 h 3934691"/>
                  <a:gd name="connsiteX2" fmla="*/ 1524000 w 1537854"/>
                  <a:gd name="connsiteY2" fmla="*/ 3588328 h 3934691"/>
                  <a:gd name="connsiteX3" fmla="*/ 0 w 1537854"/>
                  <a:gd name="connsiteY3" fmla="*/ 0 h 3934691"/>
                  <a:gd name="connsiteX4" fmla="*/ 13854 w 1537854"/>
                  <a:gd name="connsiteY4" fmla="*/ 2951019 h 393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854" h="3934691">
                    <a:moveTo>
                      <a:pt x="13854" y="2951019"/>
                    </a:moveTo>
                    <a:lnTo>
                      <a:pt x="1537854" y="3934691"/>
                    </a:lnTo>
                    <a:lnTo>
                      <a:pt x="1524000" y="3588328"/>
                    </a:lnTo>
                    <a:lnTo>
                      <a:pt x="0" y="0"/>
                    </a:lnTo>
                    <a:lnTo>
                      <a:pt x="13854" y="2951019"/>
                    </a:lnTo>
                    <a:close/>
                  </a:path>
                </a:pathLst>
              </a:custGeom>
              <a:solidFill>
                <a:srgbClr val="00B050">
                  <a:alpha val="34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38" name="Forma Livre: Forma 37">
                <a:extLst>
                  <a:ext uri="{FF2B5EF4-FFF2-40B4-BE49-F238E27FC236}">
                    <a16:creationId xmlns:a16="http://schemas.microsoft.com/office/drawing/2014/main" xmlns="" id="{ACF63128-59A4-44ED-8BA0-08D9D5836CD9}"/>
                  </a:ext>
                </a:extLst>
              </p:cNvPr>
              <p:cNvSpPr/>
              <p:nvPr/>
            </p:nvSpPr>
            <p:spPr bwMode="auto">
              <a:xfrm flipH="1">
                <a:off x="6968836" y="1316185"/>
                <a:ext cx="1976140" cy="3934691"/>
              </a:xfrm>
              <a:custGeom>
                <a:avLst/>
                <a:gdLst>
                  <a:gd name="connsiteX0" fmla="*/ 13854 w 1537854"/>
                  <a:gd name="connsiteY0" fmla="*/ 2951019 h 3934691"/>
                  <a:gd name="connsiteX1" fmla="*/ 1537854 w 1537854"/>
                  <a:gd name="connsiteY1" fmla="*/ 3934691 h 3934691"/>
                  <a:gd name="connsiteX2" fmla="*/ 1524000 w 1537854"/>
                  <a:gd name="connsiteY2" fmla="*/ 3588328 h 3934691"/>
                  <a:gd name="connsiteX3" fmla="*/ 0 w 1537854"/>
                  <a:gd name="connsiteY3" fmla="*/ 0 h 3934691"/>
                  <a:gd name="connsiteX4" fmla="*/ 13854 w 1537854"/>
                  <a:gd name="connsiteY4" fmla="*/ 2951019 h 393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854" h="3934691">
                    <a:moveTo>
                      <a:pt x="13854" y="2951019"/>
                    </a:moveTo>
                    <a:lnTo>
                      <a:pt x="1537854" y="3934691"/>
                    </a:lnTo>
                    <a:lnTo>
                      <a:pt x="1524000" y="3588328"/>
                    </a:lnTo>
                    <a:lnTo>
                      <a:pt x="0" y="0"/>
                    </a:lnTo>
                    <a:lnTo>
                      <a:pt x="13854" y="2951019"/>
                    </a:lnTo>
                    <a:close/>
                  </a:path>
                </a:pathLst>
              </a:custGeom>
              <a:solidFill>
                <a:srgbClr val="00B050">
                  <a:alpha val="34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pic>
            <p:nvPicPr>
              <p:cNvPr id="39" name="Imagem 38">
                <a:extLst>
                  <a:ext uri="{FF2B5EF4-FFF2-40B4-BE49-F238E27FC236}">
                    <a16:creationId xmlns:a16="http://schemas.microsoft.com/office/drawing/2014/main" xmlns="" id="{3BAAD680-44B9-42E7-A06D-B8C646C15DDB}"/>
                  </a:ext>
                </a:extLst>
              </p:cNvPr>
              <p:cNvPicPr>
                <a:picLocks noChangeAspect="1"/>
              </p:cNvPicPr>
              <p:nvPr/>
            </p:nvPicPr>
            <p:blipFill>
              <a:blip r:embed="rId5" cstate="print"/>
              <a:stretch>
                <a:fillRect/>
              </a:stretch>
            </p:blipFill>
            <p:spPr>
              <a:xfrm>
                <a:off x="5043055" y="1343895"/>
                <a:ext cx="3889952" cy="2975264"/>
              </a:xfrm>
              <a:prstGeom prst="rect">
                <a:avLst/>
              </a:prstGeom>
            </p:spPr>
          </p:pic>
        </p:grpSp>
        <p:sp>
          <p:nvSpPr>
            <p:cNvPr id="40" name="Retângulo 39">
              <a:extLst>
                <a:ext uri="{FF2B5EF4-FFF2-40B4-BE49-F238E27FC236}">
                  <a16:creationId xmlns:a16="http://schemas.microsoft.com/office/drawing/2014/main" xmlns="" id="{7BC078A8-0B9D-4453-8922-5AE9D1522FF9}"/>
                </a:ext>
              </a:extLst>
            </p:cNvPr>
            <p:cNvSpPr/>
            <p:nvPr/>
          </p:nvSpPr>
          <p:spPr bwMode="auto">
            <a:xfrm>
              <a:off x="5043055" y="1316185"/>
              <a:ext cx="3913889" cy="2978728"/>
            </a:xfrm>
            <a:prstGeom prst="rect">
              <a:avLst/>
            </a:prstGeom>
            <a:noFill/>
            <a:ln w="44450" cap="flat" cmpd="sng" algn="ctr">
              <a:solidFill>
                <a:srgbClr val="00B05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grpSp>
      <p:cxnSp>
        <p:nvCxnSpPr>
          <p:cNvPr id="43" name="Conector de Seta Reta 42">
            <a:extLst>
              <a:ext uri="{FF2B5EF4-FFF2-40B4-BE49-F238E27FC236}">
                <a16:creationId xmlns:a16="http://schemas.microsoft.com/office/drawing/2014/main" xmlns="" id="{FE0C8131-EB6F-45F0-8268-CC076D04ADB7}"/>
              </a:ext>
            </a:extLst>
          </p:cNvPr>
          <p:cNvCxnSpPr>
            <a:cxnSpLocks/>
          </p:cNvCxnSpPr>
          <p:nvPr/>
        </p:nvCxnSpPr>
        <p:spPr bwMode="auto">
          <a:xfrm>
            <a:off x="63912" y="6828752"/>
            <a:ext cx="889303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5" name="CaixaDeTexto 44">
            <a:extLst>
              <a:ext uri="{FF2B5EF4-FFF2-40B4-BE49-F238E27FC236}">
                <a16:creationId xmlns:a16="http://schemas.microsoft.com/office/drawing/2014/main" xmlns="" id="{B3979C0B-48EF-4309-BC65-4887D4427AA5}"/>
              </a:ext>
            </a:extLst>
          </p:cNvPr>
          <p:cNvSpPr txBox="1"/>
          <p:nvPr/>
        </p:nvSpPr>
        <p:spPr>
          <a:xfrm>
            <a:off x="-34575" y="6399441"/>
            <a:ext cx="745845" cy="400110"/>
          </a:xfrm>
          <a:prstGeom prst="rect">
            <a:avLst/>
          </a:prstGeom>
          <a:noFill/>
        </p:spPr>
        <p:txBody>
          <a:bodyPr wrap="none" rtlCol="0">
            <a:spAutoFit/>
          </a:bodyPr>
          <a:lstStyle/>
          <a:p>
            <a:r>
              <a:rPr lang="pt-BR" dirty="0"/>
              <a:t>Time</a:t>
            </a:r>
          </a:p>
        </p:txBody>
      </p:sp>
      <p:grpSp>
        <p:nvGrpSpPr>
          <p:cNvPr id="56" name="Agrupar 55">
            <a:extLst>
              <a:ext uri="{FF2B5EF4-FFF2-40B4-BE49-F238E27FC236}">
                <a16:creationId xmlns:a16="http://schemas.microsoft.com/office/drawing/2014/main" xmlns="" id="{479F0F9B-4A54-4037-B18C-36CFE138DA9E}"/>
              </a:ext>
            </a:extLst>
          </p:cNvPr>
          <p:cNvGrpSpPr/>
          <p:nvPr/>
        </p:nvGrpSpPr>
        <p:grpSpPr>
          <a:xfrm>
            <a:off x="-34575" y="2518062"/>
            <a:ext cx="4198639" cy="3066035"/>
            <a:chOff x="-34575" y="2518062"/>
            <a:chExt cx="4198639" cy="3066035"/>
          </a:xfrm>
        </p:grpSpPr>
        <p:grpSp>
          <p:nvGrpSpPr>
            <p:cNvPr id="49" name="Agrupar 48">
              <a:extLst>
                <a:ext uri="{FF2B5EF4-FFF2-40B4-BE49-F238E27FC236}">
                  <a16:creationId xmlns:a16="http://schemas.microsoft.com/office/drawing/2014/main" xmlns="" id="{DF6DA573-9113-463F-933D-90691D80E9DB}"/>
                </a:ext>
              </a:extLst>
            </p:cNvPr>
            <p:cNvGrpSpPr/>
            <p:nvPr/>
          </p:nvGrpSpPr>
          <p:grpSpPr>
            <a:xfrm>
              <a:off x="-34575" y="2518062"/>
              <a:ext cx="4198639" cy="3066033"/>
              <a:chOff x="0" y="1357744"/>
              <a:chExt cx="4414241" cy="3169634"/>
            </a:xfrm>
          </p:grpSpPr>
          <p:sp>
            <p:nvSpPr>
              <p:cNvPr id="50" name="Forma Livre: Forma 49">
                <a:extLst>
                  <a:ext uri="{FF2B5EF4-FFF2-40B4-BE49-F238E27FC236}">
                    <a16:creationId xmlns:a16="http://schemas.microsoft.com/office/drawing/2014/main" xmlns="" id="{85CE3944-2418-4ED2-A697-0F32697ABB8F}"/>
                  </a:ext>
                </a:extLst>
              </p:cNvPr>
              <p:cNvSpPr/>
              <p:nvPr/>
            </p:nvSpPr>
            <p:spPr bwMode="auto">
              <a:xfrm>
                <a:off x="1274459" y="1357745"/>
                <a:ext cx="3139782" cy="1828800"/>
              </a:xfrm>
              <a:custGeom>
                <a:avLst/>
                <a:gdLst>
                  <a:gd name="connsiteX0" fmla="*/ 4544291 w 4558145"/>
                  <a:gd name="connsiteY0" fmla="*/ 1427019 h 1828800"/>
                  <a:gd name="connsiteX1" fmla="*/ 3906982 w 4558145"/>
                  <a:gd name="connsiteY1" fmla="*/ 0 h 1828800"/>
                  <a:gd name="connsiteX2" fmla="*/ 0 w 4558145"/>
                  <a:gd name="connsiteY2" fmla="*/ 0 h 1828800"/>
                  <a:gd name="connsiteX3" fmla="*/ 4558145 w 4558145"/>
                  <a:gd name="connsiteY3" fmla="*/ 1828800 h 1828800"/>
                  <a:gd name="connsiteX4" fmla="*/ 4544291 w 4558145"/>
                  <a:gd name="connsiteY4" fmla="*/ 1427019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145" h="1828800">
                    <a:moveTo>
                      <a:pt x="4544291" y="1427019"/>
                    </a:moveTo>
                    <a:lnTo>
                      <a:pt x="3906982" y="0"/>
                    </a:lnTo>
                    <a:lnTo>
                      <a:pt x="0" y="0"/>
                    </a:lnTo>
                    <a:lnTo>
                      <a:pt x="4558145" y="1828800"/>
                    </a:lnTo>
                    <a:lnTo>
                      <a:pt x="4544291" y="1427019"/>
                    </a:lnTo>
                    <a:close/>
                  </a:path>
                </a:pathLst>
              </a:custGeom>
              <a:solidFill>
                <a:srgbClr val="FF0000">
                  <a:alpha val="19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51" name="Forma Livre: Forma 50">
                <a:extLst>
                  <a:ext uri="{FF2B5EF4-FFF2-40B4-BE49-F238E27FC236}">
                    <a16:creationId xmlns:a16="http://schemas.microsoft.com/office/drawing/2014/main" xmlns="" id="{D9F7B4D6-8542-40C6-B283-FE6DBAC9DC75}"/>
                  </a:ext>
                </a:extLst>
              </p:cNvPr>
              <p:cNvSpPr/>
              <p:nvPr/>
            </p:nvSpPr>
            <p:spPr bwMode="auto">
              <a:xfrm flipV="1">
                <a:off x="1492949" y="2798617"/>
                <a:ext cx="2921291" cy="1518805"/>
              </a:xfrm>
              <a:custGeom>
                <a:avLst/>
                <a:gdLst>
                  <a:gd name="connsiteX0" fmla="*/ 4544291 w 4558145"/>
                  <a:gd name="connsiteY0" fmla="*/ 1427019 h 1828800"/>
                  <a:gd name="connsiteX1" fmla="*/ 3906982 w 4558145"/>
                  <a:gd name="connsiteY1" fmla="*/ 0 h 1828800"/>
                  <a:gd name="connsiteX2" fmla="*/ 0 w 4558145"/>
                  <a:gd name="connsiteY2" fmla="*/ 0 h 1828800"/>
                  <a:gd name="connsiteX3" fmla="*/ 4558145 w 4558145"/>
                  <a:gd name="connsiteY3" fmla="*/ 1828800 h 1828800"/>
                  <a:gd name="connsiteX4" fmla="*/ 4544291 w 4558145"/>
                  <a:gd name="connsiteY4" fmla="*/ 1427019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145" h="1828800">
                    <a:moveTo>
                      <a:pt x="4544291" y="1427019"/>
                    </a:moveTo>
                    <a:lnTo>
                      <a:pt x="3906982" y="0"/>
                    </a:lnTo>
                    <a:lnTo>
                      <a:pt x="0" y="0"/>
                    </a:lnTo>
                    <a:lnTo>
                      <a:pt x="4558145" y="1828800"/>
                    </a:lnTo>
                    <a:lnTo>
                      <a:pt x="4544291" y="1427019"/>
                    </a:lnTo>
                    <a:close/>
                  </a:path>
                </a:pathLst>
              </a:custGeom>
              <a:solidFill>
                <a:srgbClr val="FF0000">
                  <a:alpha val="19000"/>
                </a:srgb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sp>
            <p:nvSpPr>
              <p:cNvPr id="53" name="Retângulo 52">
                <a:extLst>
                  <a:ext uri="{FF2B5EF4-FFF2-40B4-BE49-F238E27FC236}">
                    <a16:creationId xmlns:a16="http://schemas.microsoft.com/office/drawing/2014/main" xmlns="" id="{4B730A98-9F66-426D-B407-600CC07FAC4B}"/>
                  </a:ext>
                </a:extLst>
              </p:cNvPr>
              <p:cNvSpPr/>
              <p:nvPr/>
            </p:nvSpPr>
            <p:spPr bwMode="auto">
              <a:xfrm>
                <a:off x="0" y="1357744"/>
                <a:ext cx="3913889" cy="3169634"/>
              </a:xfrm>
              <a:prstGeom prst="rect">
                <a:avLst/>
              </a:prstGeom>
              <a:noFill/>
              <a:ln w="444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endParaRPr>
              </a:p>
            </p:txBody>
          </p:sp>
        </p:grpSp>
        <p:sp>
          <p:nvSpPr>
            <p:cNvPr id="48" name="CaixaDeTexto 47">
              <a:extLst>
                <a:ext uri="{FF2B5EF4-FFF2-40B4-BE49-F238E27FC236}">
                  <a16:creationId xmlns:a16="http://schemas.microsoft.com/office/drawing/2014/main" xmlns="" id="{09F9D664-4F0D-45FB-9548-B0FEF708360A}"/>
                </a:ext>
              </a:extLst>
            </p:cNvPr>
            <p:cNvSpPr txBox="1"/>
            <p:nvPr/>
          </p:nvSpPr>
          <p:spPr>
            <a:xfrm>
              <a:off x="14668" y="2537109"/>
              <a:ext cx="3673482" cy="3046988"/>
            </a:xfrm>
            <a:prstGeom prst="rect">
              <a:avLst/>
            </a:prstGeom>
            <a:solidFill>
              <a:schemeClr val="bg1"/>
            </a:solidFill>
          </p:spPr>
          <p:txBody>
            <a:bodyPr wrap="square" rtlCol="0">
              <a:spAutoFit/>
            </a:bodyPr>
            <a:lstStyle/>
            <a:p>
              <a:r>
                <a:rPr lang="en-US" sz="1600" dirty="0"/>
                <a:t>Some characteristics of the interface:</a:t>
              </a:r>
            </a:p>
            <a:p>
              <a:pPr marL="285750" indent="-285750">
                <a:buFont typeface="Arial" panose="020B0604020202020204" pitchFamily="34" charset="0"/>
                <a:buChar char="•"/>
              </a:pPr>
              <a:r>
                <a:rPr lang="en-US" sz="1600" dirty="0"/>
                <a:t>Independent of GSI and BAM code and enable constant updates;</a:t>
              </a:r>
            </a:p>
            <a:p>
              <a:pPr marL="285750" indent="-285750">
                <a:buFont typeface="Arial" panose="020B0604020202020204" pitchFamily="34" charset="0"/>
                <a:buChar char="•"/>
              </a:pPr>
              <a:r>
                <a:rPr lang="en-US" sz="1600" dirty="0"/>
                <a:t>Ability to use the different resolution in the assimilation process;</a:t>
              </a:r>
            </a:p>
            <a:p>
              <a:pPr marL="285750" indent="-285750">
                <a:buFont typeface="Arial" panose="020B0604020202020204" pitchFamily="34" charset="0"/>
                <a:buChar char="•"/>
              </a:pPr>
              <a:r>
                <a:rPr lang="en-US" sz="1600" dirty="0"/>
                <a:t>Conversion of spectral to gridpoint minimizing the addition of noise;</a:t>
              </a:r>
            </a:p>
            <a:p>
              <a:pPr marL="285750" indent="-285750">
                <a:buFont typeface="Arial" panose="020B0604020202020204" pitchFamily="34" charset="0"/>
                <a:buChar char="•"/>
              </a:pPr>
              <a:r>
                <a:rPr lang="en-US" sz="1600" dirty="0"/>
                <a:t>Easy to be adapted for other global models</a:t>
              </a:r>
            </a:p>
            <a:p>
              <a:pPr marL="285750" indent="-285750">
                <a:buFont typeface="Arial" panose="020B0604020202020204" pitchFamily="34" charset="0"/>
                <a:buChar char="•"/>
              </a:pPr>
              <a:r>
                <a:rPr lang="en-US" sz="1600" dirty="0"/>
                <a:t>Innovative interface between data assimilation and model at CPTEC.</a:t>
              </a:r>
              <a:endParaRPr lang="pt-BR" dirty="0"/>
            </a:p>
          </p:txBody>
        </p:sp>
      </p:grpSp>
    </p:spTree>
    <p:extLst>
      <p:ext uri="{BB962C8B-B14F-4D97-AF65-F5344CB8AC3E}">
        <p14:creationId xmlns:p14="http://schemas.microsoft.com/office/powerpoint/2010/main" xmlns="" val="223071179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Load">
  <a:themeElements>
    <a:clrScheme name="PresentationLoad 1">
      <a:dk1>
        <a:srgbClr val="000000"/>
      </a:dk1>
      <a:lt1>
        <a:srgbClr val="FFFFFF"/>
      </a:lt1>
      <a:dk2>
        <a:srgbClr val="38520E"/>
      </a:dk2>
      <a:lt2>
        <a:srgbClr val="FEA501"/>
      </a:lt2>
      <a:accent1>
        <a:srgbClr val="4C7013"/>
      </a:accent1>
      <a:accent2>
        <a:srgbClr val="6B9B1A"/>
      </a:accent2>
      <a:accent3>
        <a:srgbClr val="FFFFFF"/>
      </a:accent3>
      <a:accent4>
        <a:srgbClr val="000000"/>
      </a:accent4>
      <a:accent5>
        <a:srgbClr val="B2BBAA"/>
      </a:accent5>
      <a:accent6>
        <a:srgbClr val="608C16"/>
      </a:accent6>
      <a:hlink>
        <a:srgbClr val="90BA45"/>
      </a:hlink>
      <a:folHlink>
        <a:srgbClr val="B2CF7D"/>
      </a:folHlink>
    </a:clrScheme>
    <a:fontScheme name="Presentation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PresentationLoad 1">
        <a:dk1>
          <a:srgbClr val="000000"/>
        </a:dk1>
        <a:lt1>
          <a:srgbClr val="FFFFFF"/>
        </a:lt1>
        <a:dk2>
          <a:srgbClr val="38520E"/>
        </a:dk2>
        <a:lt2>
          <a:srgbClr val="FEA501"/>
        </a:lt2>
        <a:accent1>
          <a:srgbClr val="4C7013"/>
        </a:accent1>
        <a:accent2>
          <a:srgbClr val="6B9B1A"/>
        </a:accent2>
        <a:accent3>
          <a:srgbClr val="FFFFFF"/>
        </a:accent3>
        <a:accent4>
          <a:srgbClr val="000000"/>
        </a:accent4>
        <a:accent5>
          <a:srgbClr val="B2BBAA"/>
        </a:accent5>
        <a:accent6>
          <a:srgbClr val="608C16"/>
        </a:accent6>
        <a:hlink>
          <a:srgbClr val="90BA45"/>
        </a:hlink>
        <a:folHlink>
          <a:srgbClr val="B2CF7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08A016DAAF75488D91C71DEE0C10BB" ma:contentTypeVersion="0" ma:contentTypeDescription="Create a new document." ma:contentTypeScope="" ma:versionID="47261db193232840740e5a3c0a8cba3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6DE7C94-1A3D-4D50-AB61-3CBA7FD9FB2A}">
  <ds:schemaRefs>
    <ds:schemaRef ds:uri="http://schemas.microsoft.com/sharepoint/v3/contenttype/forms"/>
  </ds:schemaRefs>
</ds:datastoreItem>
</file>

<file path=customXml/itemProps2.xml><?xml version="1.0" encoding="utf-8"?>
<ds:datastoreItem xmlns:ds="http://schemas.openxmlformats.org/officeDocument/2006/customXml" ds:itemID="{5C7CCF1D-23E8-4D1F-8D92-19D0FAA0668B}">
  <ds:schemaRefs>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E5E4C3E2-2A53-41B5-8A3E-4951A17BE1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PresentationLoad</Template>
  <TotalTime>41171</TotalTime>
  <Words>2829</Words>
  <Application>Microsoft Office PowerPoint</Application>
  <PresentationFormat>On-screen Show (4:3)</PresentationFormat>
  <Paragraphs>491</Paragraphs>
  <Slides>29</Slides>
  <Notes>19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PresentationLoad</vt:lpstr>
      <vt:lpstr>CPTEC-INPE status report   Luiz Fernando Sapucci Coordinator of the activities on Data Assimilation Development Division of Modeling Developments DMD-CPTEC-INPE  </vt:lpstr>
      <vt:lpstr>CPTEC participation in the GODEX-NWP </vt:lpstr>
      <vt:lpstr>CPTEC’s mission: </vt:lpstr>
      <vt:lpstr>Slide 4</vt:lpstr>
      <vt:lpstr>Presentation contents</vt:lpstr>
      <vt:lpstr>GSI in the modeling systems at CPTEC</vt:lpstr>
      <vt:lpstr>Presentation contents</vt:lpstr>
      <vt:lpstr>Concept of the Global Modeling System (SMG) Deterministic and Ensemble forecasting</vt:lpstr>
      <vt:lpstr>Interface between BAM model and GSI system</vt:lpstr>
      <vt:lpstr>Presentation contents</vt:lpstr>
      <vt:lpstr>Concept of the Regional Modeling System (SMR)</vt:lpstr>
      <vt:lpstr>Presentation contents</vt:lpstr>
      <vt:lpstr>Development strategy and  deployment of the SMG/SMR</vt:lpstr>
      <vt:lpstr>Development strategy and  deployment of the SMG</vt:lpstr>
      <vt:lpstr>Evaluation protocol using  available tools at CPTEC</vt:lpstr>
      <vt:lpstr>SMG/SMR evolution and status</vt:lpstr>
      <vt:lpstr>Next step: August 2018July2019</vt:lpstr>
      <vt:lpstr>Presentation contents</vt:lpstr>
      <vt:lpstr>New data stream strategy for  data assimilation: four stages</vt:lpstr>
      <vt:lpstr>Module of conversion from  Bufr WMO to Bufr NCEP</vt:lpstr>
      <vt:lpstr>Quality control of the conventional  data using PAQC code</vt:lpstr>
      <vt:lpstr>SMG operational version (V2.0.0):  assimilated data overview</vt:lpstr>
      <vt:lpstr>SMG system evolution: V1.0.0 Vs. V2.0.0</vt:lpstr>
      <vt:lpstr>SMG operational version (V2.0.0):  satellite wind data</vt:lpstr>
      <vt:lpstr>SMG operational version (V2.0.0):  GNSS radio occultation data</vt:lpstr>
      <vt:lpstr>SMG operational version (V2.0.0):  radiance data</vt:lpstr>
      <vt:lpstr>Future plans to increase data base used</vt:lpstr>
      <vt:lpstr>Thanks for your attention</vt:lpstr>
      <vt:lpstr>CPTEC HPC overview</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Maria</dc:creator>
  <dc:description>PresentationLoad.com</dc:description>
  <cp:lastModifiedBy>ncmrwf</cp:lastModifiedBy>
  <cp:revision>925</cp:revision>
  <dcterms:created xsi:type="dcterms:W3CDTF">2007-11-27T23:54:21Z</dcterms:created>
  <dcterms:modified xsi:type="dcterms:W3CDTF">2018-11-27T14:56:16Z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0x010100D908A016DAAF75488D91C71DEE0C10BB</vt:lpwstr>
  </property>
</Properties>
</file>